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</p:sldMasterIdLst>
  <p:notesMasterIdLst>
    <p:notesMasterId r:id="rId28"/>
  </p:notesMasterIdLst>
  <p:sldIdLst>
    <p:sldId id="334" r:id="rId2"/>
    <p:sldId id="357" r:id="rId3"/>
    <p:sldId id="359" r:id="rId4"/>
    <p:sldId id="339" r:id="rId5"/>
    <p:sldId id="365" r:id="rId6"/>
    <p:sldId id="366" r:id="rId7"/>
    <p:sldId id="358" r:id="rId8"/>
    <p:sldId id="367" r:id="rId9"/>
    <p:sldId id="356" r:id="rId10"/>
    <p:sldId id="337" r:id="rId11"/>
    <p:sldId id="344" r:id="rId12"/>
    <p:sldId id="345" r:id="rId13"/>
    <p:sldId id="346" r:id="rId14"/>
    <p:sldId id="347" r:id="rId15"/>
    <p:sldId id="348" r:id="rId16"/>
    <p:sldId id="349" r:id="rId17"/>
    <p:sldId id="350" r:id="rId18"/>
    <p:sldId id="351" r:id="rId19"/>
    <p:sldId id="352" r:id="rId20"/>
    <p:sldId id="354" r:id="rId21"/>
    <p:sldId id="355" r:id="rId22"/>
    <p:sldId id="340" r:id="rId23"/>
    <p:sldId id="341" r:id="rId24"/>
    <p:sldId id="342" r:id="rId25"/>
    <p:sldId id="338" r:id="rId26"/>
    <p:sldId id="343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FFA1"/>
    <a:srgbClr val="00FF00"/>
    <a:srgbClr val="FFFFFF"/>
    <a:srgbClr val="FF0909"/>
    <a:srgbClr val="0D0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4660"/>
  </p:normalViewPr>
  <p:slideViewPr>
    <p:cSldViewPr snapToGrid="0">
      <p:cViewPr varScale="1">
        <p:scale>
          <a:sx n="134" d="100"/>
          <a:sy n="134" d="100"/>
        </p:scale>
        <p:origin x="85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B53498-0D27-4BA1-B64E-F3F0DF81F6FC}" type="datetimeFigureOut">
              <a:rPr lang="en-US" smtClean="0"/>
              <a:t>2020-05-05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4EACB1-31E9-4803-B2A0-303E52099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449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914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174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530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214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601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215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554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706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05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217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9639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663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25624"/>
            <a:ext cx="9144000" cy="503237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2246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25624"/>
            <a:ext cx="9144000" cy="5032376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3054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5BDB-207A-4240-9DD0-70E5211C08C1}" type="datetimeFigureOut">
              <a:rPr lang="en-US" smtClean="0"/>
              <a:t>2020-05-05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E957-AB07-4C36-9BA5-00DC8AA70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046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4431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Whipsmart" panose="020B0502030203050204" pitchFamily="34" charset="0"/>
              </a:defRPr>
            </a:lvl1pPr>
          </a:lstStyle>
          <a:p>
            <a:fld id="{233D5BDB-207A-4240-9DD0-70E5211C08C1}" type="datetimeFigureOut">
              <a:rPr lang="en-US" smtClean="0"/>
              <a:pPr/>
              <a:t>2020-05-05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Whipsmart" panose="020B050203020305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Whipsmart" panose="020B0502030203050204" pitchFamily="34" charset="0"/>
              </a:defRPr>
            </a:lvl1pPr>
          </a:lstStyle>
          <a:p>
            <a:fld id="{C52AE957-AB07-4C36-9BA5-00DC8AA70E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23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5" r:id="rId4"/>
    <p:sldLayoutId id="2147483673" r:id="rId5"/>
    <p:sldLayoutId id="214748367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Whipsmart" panose="020B0502030203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Whipsmart" panose="020B050203020305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Whipsmart" panose="020B050203020305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Whipsmart" panose="020B050203020305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Whipsmart" panose="020B050203020305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Whipsmart" panose="020B050203020305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Isosurface</a:t>
            </a:r>
            <a:r>
              <a:rPr lang="hu-HU" dirty="0" smtClean="0"/>
              <a:t> </a:t>
            </a:r>
            <a:r>
              <a:rPr lang="hu-HU" dirty="0" err="1" smtClean="0"/>
              <a:t>ray</a:t>
            </a:r>
            <a:r>
              <a:rPr lang="hu-HU" dirty="0" smtClean="0"/>
              <a:t> </a:t>
            </a:r>
            <a:r>
              <a:rPr lang="hu-HU" dirty="0" err="1" smtClean="0"/>
              <a:t>casting</a:t>
            </a:r>
            <a:endParaRPr lang="en-US" dirty="0"/>
          </a:p>
        </p:txBody>
      </p:sp>
      <p:sp>
        <p:nvSpPr>
          <p:cNvPr id="4" name="Rectangle 32"/>
          <p:cNvSpPr>
            <a:spLocks noChangeArrowheads="1"/>
          </p:cNvSpPr>
          <p:nvPr/>
        </p:nvSpPr>
        <p:spPr bwMode="auto">
          <a:xfrm>
            <a:off x="1540640" y="4208198"/>
            <a:ext cx="71846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altLang="en-US" sz="2100" dirty="0">
                <a:latin typeface="Whipsmart" pitchFamily="34" charset="0"/>
              </a:rPr>
              <a:t>szem</a:t>
            </a:r>
          </a:p>
        </p:txBody>
      </p:sp>
      <p:grpSp>
        <p:nvGrpSpPr>
          <p:cNvPr id="5" name="Csoportba foglalás 66"/>
          <p:cNvGrpSpPr/>
          <p:nvPr/>
        </p:nvGrpSpPr>
        <p:grpSpPr>
          <a:xfrm>
            <a:off x="3170918" y="3961325"/>
            <a:ext cx="828675" cy="1703387"/>
            <a:chOff x="3367144" y="2336574"/>
            <a:chExt cx="1104900" cy="2271183"/>
          </a:xfrm>
        </p:grpSpPr>
        <p:sp>
          <p:nvSpPr>
            <p:cNvPr id="6" name="Trapezoid 5"/>
            <p:cNvSpPr/>
            <p:nvPr/>
          </p:nvSpPr>
          <p:spPr>
            <a:xfrm rot="16200000">
              <a:off x="2784002" y="2919716"/>
              <a:ext cx="2271183" cy="1104900"/>
            </a:xfrm>
            <a:prstGeom prst="trapezoid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  <a:alpha val="50000"/>
                  </a:srgbClr>
                </a:gs>
                <a:gs pos="50000">
                  <a:srgbClr val="FFC000">
                    <a:shade val="67500"/>
                    <a:satMod val="115000"/>
                    <a:alpha val="50000"/>
                  </a:srgbClr>
                </a:gs>
                <a:gs pos="100000">
                  <a:srgbClr val="FFC000">
                    <a:shade val="100000"/>
                    <a:satMod val="115000"/>
                    <a:alpha val="50000"/>
                  </a:srgbClr>
                </a:gs>
              </a:gsLst>
              <a:lin ang="54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Whipsmart" panose="020B0502030203050204" pitchFamily="34" charset="0"/>
              </a:endParaRPr>
            </a:p>
          </p:txBody>
        </p:sp>
        <p:cxnSp>
          <p:nvCxnSpPr>
            <p:cNvPr id="7" name="Egyenes összekötő 26"/>
            <p:cNvCxnSpPr/>
            <p:nvPr/>
          </p:nvCxnSpPr>
          <p:spPr>
            <a:xfrm>
              <a:off x="3824343" y="2527074"/>
              <a:ext cx="0" cy="1905000"/>
            </a:xfrm>
            <a:prstGeom prst="line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  <a:alpha val="50000"/>
                  </a:srgbClr>
                </a:gs>
                <a:gs pos="50000">
                  <a:srgbClr val="FFC000">
                    <a:shade val="67500"/>
                    <a:satMod val="115000"/>
                    <a:alpha val="50000"/>
                  </a:srgbClr>
                </a:gs>
                <a:gs pos="100000">
                  <a:srgbClr val="FFC000">
                    <a:shade val="100000"/>
                    <a:satMod val="115000"/>
                    <a:alpha val="50000"/>
                  </a:srgbClr>
                </a:gs>
              </a:gsLst>
              <a:lin ang="54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" name="Egyenes összekötő 29"/>
            <p:cNvCxnSpPr/>
            <p:nvPr/>
          </p:nvCxnSpPr>
          <p:spPr>
            <a:xfrm>
              <a:off x="4129143" y="2412774"/>
              <a:ext cx="0" cy="2095500"/>
            </a:xfrm>
            <a:prstGeom prst="line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  <a:alpha val="50000"/>
                  </a:srgbClr>
                </a:gs>
                <a:gs pos="50000">
                  <a:srgbClr val="FFC000">
                    <a:shade val="67500"/>
                    <a:satMod val="115000"/>
                    <a:alpha val="50000"/>
                  </a:srgbClr>
                </a:gs>
                <a:gs pos="100000">
                  <a:srgbClr val="FFC000">
                    <a:shade val="100000"/>
                    <a:satMod val="115000"/>
                    <a:alpha val="50000"/>
                  </a:srgbClr>
                </a:gs>
              </a:gsLst>
              <a:lin ang="54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" name="Egyenes összekötő 30"/>
            <p:cNvCxnSpPr/>
            <p:nvPr/>
          </p:nvCxnSpPr>
          <p:spPr>
            <a:xfrm>
              <a:off x="3557643" y="2565174"/>
              <a:ext cx="0" cy="1828800"/>
            </a:xfrm>
            <a:prstGeom prst="line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  <a:alpha val="50000"/>
                  </a:srgbClr>
                </a:gs>
                <a:gs pos="50000">
                  <a:srgbClr val="FFC000">
                    <a:shade val="67500"/>
                    <a:satMod val="115000"/>
                    <a:alpha val="50000"/>
                  </a:srgbClr>
                </a:gs>
                <a:gs pos="100000">
                  <a:srgbClr val="FFC000">
                    <a:shade val="100000"/>
                    <a:satMod val="115000"/>
                    <a:alpha val="50000"/>
                  </a:srgbClr>
                </a:gs>
              </a:gsLst>
              <a:lin ang="54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Egyenes összekötő 44"/>
            <p:cNvCxnSpPr>
              <a:stCxn id="6" idx="2"/>
              <a:endCxn id="6" idx="0"/>
            </p:cNvCxnSpPr>
            <p:nvPr/>
          </p:nvCxnSpPr>
          <p:spPr>
            <a:xfrm flipH="1">
              <a:off x="3367144" y="3472166"/>
              <a:ext cx="1104900" cy="0"/>
            </a:xfrm>
            <a:prstGeom prst="line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  <a:alpha val="50000"/>
                  </a:srgbClr>
                </a:gs>
                <a:gs pos="50000">
                  <a:srgbClr val="FFC000">
                    <a:shade val="67500"/>
                    <a:satMod val="115000"/>
                    <a:alpha val="50000"/>
                  </a:srgbClr>
                </a:gs>
                <a:gs pos="100000">
                  <a:srgbClr val="FFC000">
                    <a:shade val="100000"/>
                    <a:satMod val="115000"/>
                    <a:alpha val="50000"/>
                  </a:srgbClr>
                </a:gs>
              </a:gsLst>
              <a:lin ang="54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Egyenes összekötő 49"/>
            <p:cNvCxnSpPr/>
            <p:nvPr/>
          </p:nvCxnSpPr>
          <p:spPr>
            <a:xfrm flipH="1">
              <a:off x="3367144" y="2908074"/>
              <a:ext cx="1104899" cy="114300"/>
            </a:xfrm>
            <a:prstGeom prst="line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  <a:alpha val="50000"/>
                  </a:srgbClr>
                </a:gs>
                <a:gs pos="50000">
                  <a:srgbClr val="FFC000">
                    <a:shade val="67500"/>
                    <a:satMod val="115000"/>
                    <a:alpha val="50000"/>
                  </a:srgbClr>
                </a:gs>
                <a:gs pos="100000">
                  <a:srgbClr val="FFC000">
                    <a:shade val="100000"/>
                    <a:satMod val="115000"/>
                    <a:alpha val="50000"/>
                  </a:srgbClr>
                </a:gs>
              </a:gsLst>
              <a:lin ang="54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Egyenes összekötő 52"/>
            <p:cNvCxnSpPr/>
            <p:nvPr/>
          </p:nvCxnSpPr>
          <p:spPr>
            <a:xfrm flipH="1" flipV="1">
              <a:off x="3367144" y="3898674"/>
              <a:ext cx="1104899" cy="152400"/>
            </a:xfrm>
            <a:prstGeom prst="line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  <a:alpha val="50000"/>
                  </a:srgbClr>
                </a:gs>
                <a:gs pos="50000">
                  <a:srgbClr val="FFC000">
                    <a:shade val="67500"/>
                    <a:satMod val="115000"/>
                    <a:alpha val="50000"/>
                  </a:srgbClr>
                </a:gs>
                <a:gs pos="100000">
                  <a:srgbClr val="FFC000">
                    <a:shade val="100000"/>
                    <a:satMod val="115000"/>
                    <a:alpha val="50000"/>
                  </a:srgbClr>
                </a:gs>
              </a:gsLst>
              <a:lin ang="54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3" name="Rectangle 32"/>
          <p:cNvSpPr>
            <a:spLocks noChangeArrowheads="1"/>
          </p:cNvSpPr>
          <p:nvPr/>
        </p:nvSpPr>
        <p:spPr bwMode="auto">
          <a:xfrm>
            <a:off x="2170793" y="3723368"/>
            <a:ext cx="113685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altLang="en-US" sz="2100" dirty="0">
                <a:latin typeface="Whipsmart" pitchFamily="34" charset="0"/>
              </a:rPr>
              <a:t>képernyő</a:t>
            </a:r>
          </a:p>
        </p:txBody>
      </p:sp>
      <p:sp>
        <p:nvSpPr>
          <p:cNvPr id="15" name="Szabadkézi sokszög 83"/>
          <p:cNvSpPr/>
          <p:nvPr/>
        </p:nvSpPr>
        <p:spPr>
          <a:xfrm>
            <a:off x="3182825" y="4154374"/>
            <a:ext cx="117475" cy="304800"/>
          </a:xfrm>
          <a:custGeom>
            <a:avLst/>
            <a:gdLst>
              <a:gd name="connsiteX0" fmla="*/ 0 w 158750"/>
              <a:gd name="connsiteY0" fmla="*/ 31750 h 406400"/>
              <a:gd name="connsiteX1" fmla="*/ 155575 w 158750"/>
              <a:gd name="connsiteY1" fmla="*/ 0 h 406400"/>
              <a:gd name="connsiteX2" fmla="*/ 158750 w 158750"/>
              <a:gd name="connsiteY2" fmla="*/ 387350 h 406400"/>
              <a:gd name="connsiteX3" fmla="*/ 3175 w 158750"/>
              <a:gd name="connsiteY3" fmla="*/ 406400 h 406400"/>
              <a:gd name="connsiteX4" fmla="*/ 0 w 158750"/>
              <a:gd name="connsiteY4" fmla="*/ 31750 h 406400"/>
              <a:gd name="connsiteX0" fmla="*/ 0 w 156633"/>
              <a:gd name="connsiteY0" fmla="*/ 31750 h 406400"/>
              <a:gd name="connsiteX1" fmla="*/ 155575 w 156633"/>
              <a:gd name="connsiteY1" fmla="*/ 0 h 406400"/>
              <a:gd name="connsiteX2" fmla="*/ 155575 w 156633"/>
              <a:gd name="connsiteY2" fmla="*/ 400050 h 406400"/>
              <a:gd name="connsiteX3" fmla="*/ 3175 w 156633"/>
              <a:gd name="connsiteY3" fmla="*/ 406400 h 406400"/>
              <a:gd name="connsiteX4" fmla="*/ 0 w 156633"/>
              <a:gd name="connsiteY4" fmla="*/ 31750 h 406400"/>
              <a:gd name="connsiteX0" fmla="*/ 0 w 156633"/>
              <a:gd name="connsiteY0" fmla="*/ 31750 h 406400"/>
              <a:gd name="connsiteX1" fmla="*/ 155575 w 156633"/>
              <a:gd name="connsiteY1" fmla="*/ 0 h 406400"/>
              <a:gd name="connsiteX2" fmla="*/ 155575 w 156633"/>
              <a:gd name="connsiteY2" fmla="*/ 396875 h 406400"/>
              <a:gd name="connsiteX3" fmla="*/ 3175 w 156633"/>
              <a:gd name="connsiteY3" fmla="*/ 406400 h 406400"/>
              <a:gd name="connsiteX4" fmla="*/ 0 w 156633"/>
              <a:gd name="connsiteY4" fmla="*/ 3175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633" h="406400">
                <a:moveTo>
                  <a:pt x="0" y="31750"/>
                </a:moveTo>
                <a:lnTo>
                  <a:pt x="155575" y="0"/>
                </a:lnTo>
                <a:cubicBezTo>
                  <a:pt x="156633" y="129117"/>
                  <a:pt x="154517" y="267758"/>
                  <a:pt x="155575" y="396875"/>
                </a:cubicBezTo>
                <a:lnTo>
                  <a:pt x="3175" y="406400"/>
                </a:lnTo>
                <a:cubicBezTo>
                  <a:pt x="2117" y="281517"/>
                  <a:pt x="1058" y="156633"/>
                  <a:pt x="0" y="3175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Whipsmart" panose="020B0502030203050204" pitchFamily="34" charset="0"/>
            </a:endParaRPr>
          </a:p>
        </p:txBody>
      </p:sp>
      <p:sp>
        <p:nvSpPr>
          <p:cNvPr id="16" name="Szabadkézi sokszög 90"/>
          <p:cNvSpPr/>
          <p:nvPr/>
        </p:nvSpPr>
        <p:spPr>
          <a:xfrm>
            <a:off x="3327288" y="4092462"/>
            <a:ext cx="182562" cy="352425"/>
          </a:xfrm>
          <a:custGeom>
            <a:avLst/>
            <a:gdLst>
              <a:gd name="connsiteX0" fmla="*/ 0 w 158750"/>
              <a:gd name="connsiteY0" fmla="*/ 31750 h 406400"/>
              <a:gd name="connsiteX1" fmla="*/ 155575 w 158750"/>
              <a:gd name="connsiteY1" fmla="*/ 0 h 406400"/>
              <a:gd name="connsiteX2" fmla="*/ 158750 w 158750"/>
              <a:gd name="connsiteY2" fmla="*/ 387350 h 406400"/>
              <a:gd name="connsiteX3" fmla="*/ 3175 w 158750"/>
              <a:gd name="connsiteY3" fmla="*/ 406400 h 406400"/>
              <a:gd name="connsiteX4" fmla="*/ 0 w 158750"/>
              <a:gd name="connsiteY4" fmla="*/ 31750 h 406400"/>
              <a:gd name="connsiteX0" fmla="*/ 0 w 156633"/>
              <a:gd name="connsiteY0" fmla="*/ 31750 h 406400"/>
              <a:gd name="connsiteX1" fmla="*/ 155575 w 156633"/>
              <a:gd name="connsiteY1" fmla="*/ 0 h 406400"/>
              <a:gd name="connsiteX2" fmla="*/ 155575 w 156633"/>
              <a:gd name="connsiteY2" fmla="*/ 400050 h 406400"/>
              <a:gd name="connsiteX3" fmla="*/ 3175 w 156633"/>
              <a:gd name="connsiteY3" fmla="*/ 406400 h 406400"/>
              <a:gd name="connsiteX4" fmla="*/ 0 w 156633"/>
              <a:gd name="connsiteY4" fmla="*/ 31750 h 406400"/>
              <a:gd name="connsiteX0" fmla="*/ 0 w 156633"/>
              <a:gd name="connsiteY0" fmla="*/ 31750 h 406400"/>
              <a:gd name="connsiteX1" fmla="*/ 155575 w 156633"/>
              <a:gd name="connsiteY1" fmla="*/ 0 h 406400"/>
              <a:gd name="connsiteX2" fmla="*/ 155575 w 156633"/>
              <a:gd name="connsiteY2" fmla="*/ 396875 h 406400"/>
              <a:gd name="connsiteX3" fmla="*/ 3175 w 156633"/>
              <a:gd name="connsiteY3" fmla="*/ 406400 h 406400"/>
              <a:gd name="connsiteX4" fmla="*/ 0 w 156633"/>
              <a:gd name="connsiteY4" fmla="*/ 31750 h 406400"/>
              <a:gd name="connsiteX0" fmla="*/ 0 w 213783"/>
              <a:gd name="connsiteY0" fmla="*/ 22225 h 406400"/>
              <a:gd name="connsiteX1" fmla="*/ 212725 w 213783"/>
              <a:gd name="connsiteY1" fmla="*/ 0 h 406400"/>
              <a:gd name="connsiteX2" fmla="*/ 212725 w 213783"/>
              <a:gd name="connsiteY2" fmla="*/ 396875 h 406400"/>
              <a:gd name="connsiteX3" fmla="*/ 60325 w 213783"/>
              <a:gd name="connsiteY3" fmla="*/ 406400 h 406400"/>
              <a:gd name="connsiteX4" fmla="*/ 0 w 213783"/>
              <a:gd name="connsiteY4" fmla="*/ 22225 h 406400"/>
              <a:gd name="connsiteX0" fmla="*/ 1058 w 214841"/>
              <a:gd name="connsiteY0" fmla="*/ 22225 h 428625"/>
              <a:gd name="connsiteX1" fmla="*/ 213783 w 214841"/>
              <a:gd name="connsiteY1" fmla="*/ 0 h 428625"/>
              <a:gd name="connsiteX2" fmla="*/ 213783 w 214841"/>
              <a:gd name="connsiteY2" fmla="*/ 396875 h 428625"/>
              <a:gd name="connsiteX3" fmla="*/ 1058 w 214841"/>
              <a:gd name="connsiteY3" fmla="*/ 428625 h 428625"/>
              <a:gd name="connsiteX4" fmla="*/ 1058 w 214841"/>
              <a:gd name="connsiteY4" fmla="*/ 22225 h 428625"/>
              <a:gd name="connsiteX0" fmla="*/ 1058 w 236008"/>
              <a:gd name="connsiteY0" fmla="*/ 22225 h 428625"/>
              <a:gd name="connsiteX1" fmla="*/ 213783 w 236008"/>
              <a:gd name="connsiteY1" fmla="*/ 0 h 428625"/>
              <a:gd name="connsiteX2" fmla="*/ 236008 w 236008"/>
              <a:gd name="connsiteY2" fmla="*/ 412750 h 428625"/>
              <a:gd name="connsiteX3" fmla="*/ 1058 w 236008"/>
              <a:gd name="connsiteY3" fmla="*/ 428625 h 428625"/>
              <a:gd name="connsiteX4" fmla="*/ 1058 w 236008"/>
              <a:gd name="connsiteY4" fmla="*/ 22225 h 428625"/>
              <a:gd name="connsiteX0" fmla="*/ 1058 w 243416"/>
              <a:gd name="connsiteY0" fmla="*/ 53975 h 460375"/>
              <a:gd name="connsiteX1" fmla="*/ 242358 w 243416"/>
              <a:gd name="connsiteY1" fmla="*/ 0 h 460375"/>
              <a:gd name="connsiteX2" fmla="*/ 236008 w 243416"/>
              <a:gd name="connsiteY2" fmla="*/ 444500 h 460375"/>
              <a:gd name="connsiteX3" fmla="*/ 1058 w 243416"/>
              <a:gd name="connsiteY3" fmla="*/ 460375 h 460375"/>
              <a:gd name="connsiteX4" fmla="*/ 1058 w 243416"/>
              <a:gd name="connsiteY4" fmla="*/ 53975 h 460375"/>
              <a:gd name="connsiteX0" fmla="*/ 1058 w 243416"/>
              <a:gd name="connsiteY0" fmla="*/ 47625 h 454025"/>
              <a:gd name="connsiteX1" fmla="*/ 242358 w 243416"/>
              <a:gd name="connsiteY1" fmla="*/ 0 h 454025"/>
              <a:gd name="connsiteX2" fmla="*/ 236008 w 243416"/>
              <a:gd name="connsiteY2" fmla="*/ 438150 h 454025"/>
              <a:gd name="connsiteX3" fmla="*/ 1058 w 243416"/>
              <a:gd name="connsiteY3" fmla="*/ 454025 h 454025"/>
              <a:gd name="connsiteX4" fmla="*/ 1058 w 243416"/>
              <a:gd name="connsiteY4" fmla="*/ 47625 h 454025"/>
              <a:gd name="connsiteX0" fmla="*/ 1058 w 243416"/>
              <a:gd name="connsiteY0" fmla="*/ 63500 h 469900"/>
              <a:gd name="connsiteX1" fmla="*/ 242358 w 243416"/>
              <a:gd name="connsiteY1" fmla="*/ 0 h 469900"/>
              <a:gd name="connsiteX2" fmla="*/ 236008 w 243416"/>
              <a:gd name="connsiteY2" fmla="*/ 454025 h 469900"/>
              <a:gd name="connsiteX3" fmla="*/ 1058 w 243416"/>
              <a:gd name="connsiteY3" fmla="*/ 469900 h 469900"/>
              <a:gd name="connsiteX4" fmla="*/ 1058 w 243416"/>
              <a:gd name="connsiteY4" fmla="*/ 63500 h 46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416" h="469900">
                <a:moveTo>
                  <a:pt x="1058" y="63500"/>
                </a:moveTo>
                <a:lnTo>
                  <a:pt x="242358" y="0"/>
                </a:lnTo>
                <a:cubicBezTo>
                  <a:pt x="243416" y="129117"/>
                  <a:pt x="234950" y="324908"/>
                  <a:pt x="236008" y="454025"/>
                </a:cubicBezTo>
                <a:lnTo>
                  <a:pt x="1058" y="469900"/>
                </a:lnTo>
                <a:cubicBezTo>
                  <a:pt x="0" y="345017"/>
                  <a:pt x="2116" y="188383"/>
                  <a:pt x="1058" y="6350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Whipsmart" panose="020B0502030203050204" pitchFamily="34" charset="0"/>
            </a:endParaRPr>
          </a:p>
        </p:txBody>
      </p:sp>
      <p:sp>
        <p:nvSpPr>
          <p:cNvPr id="17" name="Szabadkézi sokszög 91"/>
          <p:cNvSpPr/>
          <p:nvPr/>
        </p:nvSpPr>
        <p:spPr>
          <a:xfrm>
            <a:off x="3517789" y="4047219"/>
            <a:ext cx="218281" cy="378619"/>
          </a:xfrm>
          <a:custGeom>
            <a:avLst/>
            <a:gdLst>
              <a:gd name="connsiteX0" fmla="*/ 0 w 158750"/>
              <a:gd name="connsiteY0" fmla="*/ 31750 h 406400"/>
              <a:gd name="connsiteX1" fmla="*/ 155575 w 158750"/>
              <a:gd name="connsiteY1" fmla="*/ 0 h 406400"/>
              <a:gd name="connsiteX2" fmla="*/ 158750 w 158750"/>
              <a:gd name="connsiteY2" fmla="*/ 387350 h 406400"/>
              <a:gd name="connsiteX3" fmla="*/ 3175 w 158750"/>
              <a:gd name="connsiteY3" fmla="*/ 406400 h 406400"/>
              <a:gd name="connsiteX4" fmla="*/ 0 w 158750"/>
              <a:gd name="connsiteY4" fmla="*/ 31750 h 406400"/>
              <a:gd name="connsiteX0" fmla="*/ 0 w 156633"/>
              <a:gd name="connsiteY0" fmla="*/ 31750 h 406400"/>
              <a:gd name="connsiteX1" fmla="*/ 155575 w 156633"/>
              <a:gd name="connsiteY1" fmla="*/ 0 h 406400"/>
              <a:gd name="connsiteX2" fmla="*/ 155575 w 156633"/>
              <a:gd name="connsiteY2" fmla="*/ 400050 h 406400"/>
              <a:gd name="connsiteX3" fmla="*/ 3175 w 156633"/>
              <a:gd name="connsiteY3" fmla="*/ 406400 h 406400"/>
              <a:gd name="connsiteX4" fmla="*/ 0 w 156633"/>
              <a:gd name="connsiteY4" fmla="*/ 31750 h 406400"/>
              <a:gd name="connsiteX0" fmla="*/ 0 w 156633"/>
              <a:gd name="connsiteY0" fmla="*/ 31750 h 406400"/>
              <a:gd name="connsiteX1" fmla="*/ 155575 w 156633"/>
              <a:gd name="connsiteY1" fmla="*/ 0 h 406400"/>
              <a:gd name="connsiteX2" fmla="*/ 155575 w 156633"/>
              <a:gd name="connsiteY2" fmla="*/ 396875 h 406400"/>
              <a:gd name="connsiteX3" fmla="*/ 3175 w 156633"/>
              <a:gd name="connsiteY3" fmla="*/ 406400 h 406400"/>
              <a:gd name="connsiteX4" fmla="*/ 0 w 156633"/>
              <a:gd name="connsiteY4" fmla="*/ 31750 h 406400"/>
              <a:gd name="connsiteX0" fmla="*/ 0 w 213783"/>
              <a:gd name="connsiteY0" fmla="*/ 3175 h 406400"/>
              <a:gd name="connsiteX1" fmla="*/ 212725 w 213783"/>
              <a:gd name="connsiteY1" fmla="*/ 0 h 406400"/>
              <a:gd name="connsiteX2" fmla="*/ 212725 w 213783"/>
              <a:gd name="connsiteY2" fmla="*/ 396875 h 406400"/>
              <a:gd name="connsiteX3" fmla="*/ 60325 w 213783"/>
              <a:gd name="connsiteY3" fmla="*/ 406400 h 406400"/>
              <a:gd name="connsiteX4" fmla="*/ 0 w 213783"/>
              <a:gd name="connsiteY4" fmla="*/ 3175 h 406400"/>
              <a:gd name="connsiteX0" fmla="*/ 13758 w 227541"/>
              <a:gd name="connsiteY0" fmla="*/ 3175 h 441325"/>
              <a:gd name="connsiteX1" fmla="*/ 226483 w 227541"/>
              <a:gd name="connsiteY1" fmla="*/ 0 h 441325"/>
              <a:gd name="connsiteX2" fmla="*/ 226483 w 227541"/>
              <a:gd name="connsiteY2" fmla="*/ 396875 h 441325"/>
              <a:gd name="connsiteX3" fmla="*/ 1058 w 227541"/>
              <a:gd name="connsiteY3" fmla="*/ 441325 h 441325"/>
              <a:gd name="connsiteX4" fmla="*/ 13758 w 227541"/>
              <a:gd name="connsiteY4" fmla="*/ 3175 h 441325"/>
              <a:gd name="connsiteX0" fmla="*/ 13758 w 280458"/>
              <a:gd name="connsiteY0" fmla="*/ 3175 h 441325"/>
              <a:gd name="connsiteX1" fmla="*/ 226483 w 280458"/>
              <a:gd name="connsiteY1" fmla="*/ 0 h 441325"/>
              <a:gd name="connsiteX2" fmla="*/ 280458 w 280458"/>
              <a:gd name="connsiteY2" fmla="*/ 419100 h 441325"/>
              <a:gd name="connsiteX3" fmla="*/ 1058 w 280458"/>
              <a:gd name="connsiteY3" fmla="*/ 441325 h 441325"/>
              <a:gd name="connsiteX4" fmla="*/ 13758 w 280458"/>
              <a:gd name="connsiteY4" fmla="*/ 3175 h 441325"/>
              <a:gd name="connsiteX0" fmla="*/ 13758 w 291041"/>
              <a:gd name="connsiteY0" fmla="*/ 66675 h 504825"/>
              <a:gd name="connsiteX1" fmla="*/ 289983 w 291041"/>
              <a:gd name="connsiteY1" fmla="*/ 0 h 504825"/>
              <a:gd name="connsiteX2" fmla="*/ 280458 w 291041"/>
              <a:gd name="connsiteY2" fmla="*/ 482600 h 504825"/>
              <a:gd name="connsiteX3" fmla="*/ 1058 w 291041"/>
              <a:gd name="connsiteY3" fmla="*/ 504825 h 504825"/>
              <a:gd name="connsiteX4" fmla="*/ 13758 w 291041"/>
              <a:gd name="connsiteY4" fmla="*/ 66675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041" h="504825">
                <a:moveTo>
                  <a:pt x="13758" y="66675"/>
                </a:moveTo>
                <a:lnTo>
                  <a:pt x="289983" y="0"/>
                </a:lnTo>
                <a:cubicBezTo>
                  <a:pt x="291041" y="129117"/>
                  <a:pt x="279400" y="353483"/>
                  <a:pt x="280458" y="482600"/>
                </a:cubicBezTo>
                <a:lnTo>
                  <a:pt x="1058" y="504825"/>
                </a:lnTo>
                <a:cubicBezTo>
                  <a:pt x="0" y="379942"/>
                  <a:pt x="14816" y="191558"/>
                  <a:pt x="13758" y="66675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Whipsmart" panose="020B0502030203050204" pitchFamily="34" charset="0"/>
            </a:endParaRPr>
          </a:p>
        </p:txBody>
      </p:sp>
      <p:sp>
        <p:nvSpPr>
          <p:cNvPr id="18" name="Szabadkézi sokszög 92"/>
          <p:cNvSpPr/>
          <p:nvPr/>
        </p:nvSpPr>
        <p:spPr>
          <a:xfrm>
            <a:off x="3760676" y="3985305"/>
            <a:ext cx="223043" cy="414338"/>
          </a:xfrm>
          <a:custGeom>
            <a:avLst/>
            <a:gdLst>
              <a:gd name="connsiteX0" fmla="*/ 0 w 158750"/>
              <a:gd name="connsiteY0" fmla="*/ 31750 h 406400"/>
              <a:gd name="connsiteX1" fmla="*/ 155575 w 158750"/>
              <a:gd name="connsiteY1" fmla="*/ 0 h 406400"/>
              <a:gd name="connsiteX2" fmla="*/ 158750 w 158750"/>
              <a:gd name="connsiteY2" fmla="*/ 387350 h 406400"/>
              <a:gd name="connsiteX3" fmla="*/ 3175 w 158750"/>
              <a:gd name="connsiteY3" fmla="*/ 406400 h 406400"/>
              <a:gd name="connsiteX4" fmla="*/ 0 w 158750"/>
              <a:gd name="connsiteY4" fmla="*/ 31750 h 406400"/>
              <a:gd name="connsiteX0" fmla="*/ 0 w 156633"/>
              <a:gd name="connsiteY0" fmla="*/ 31750 h 406400"/>
              <a:gd name="connsiteX1" fmla="*/ 155575 w 156633"/>
              <a:gd name="connsiteY1" fmla="*/ 0 h 406400"/>
              <a:gd name="connsiteX2" fmla="*/ 155575 w 156633"/>
              <a:gd name="connsiteY2" fmla="*/ 400050 h 406400"/>
              <a:gd name="connsiteX3" fmla="*/ 3175 w 156633"/>
              <a:gd name="connsiteY3" fmla="*/ 406400 h 406400"/>
              <a:gd name="connsiteX4" fmla="*/ 0 w 156633"/>
              <a:gd name="connsiteY4" fmla="*/ 31750 h 406400"/>
              <a:gd name="connsiteX0" fmla="*/ 0 w 156633"/>
              <a:gd name="connsiteY0" fmla="*/ 31750 h 406400"/>
              <a:gd name="connsiteX1" fmla="*/ 155575 w 156633"/>
              <a:gd name="connsiteY1" fmla="*/ 0 h 406400"/>
              <a:gd name="connsiteX2" fmla="*/ 155575 w 156633"/>
              <a:gd name="connsiteY2" fmla="*/ 396875 h 406400"/>
              <a:gd name="connsiteX3" fmla="*/ 3175 w 156633"/>
              <a:gd name="connsiteY3" fmla="*/ 406400 h 406400"/>
              <a:gd name="connsiteX4" fmla="*/ 0 w 156633"/>
              <a:gd name="connsiteY4" fmla="*/ 31750 h 406400"/>
              <a:gd name="connsiteX0" fmla="*/ 0 w 207433"/>
              <a:gd name="connsiteY0" fmla="*/ 0 h 450850"/>
              <a:gd name="connsiteX1" fmla="*/ 206375 w 207433"/>
              <a:gd name="connsiteY1" fmla="*/ 44450 h 450850"/>
              <a:gd name="connsiteX2" fmla="*/ 206375 w 207433"/>
              <a:gd name="connsiteY2" fmla="*/ 441325 h 450850"/>
              <a:gd name="connsiteX3" fmla="*/ 53975 w 207433"/>
              <a:gd name="connsiteY3" fmla="*/ 450850 h 450850"/>
              <a:gd name="connsiteX4" fmla="*/ 0 w 207433"/>
              <a:gd name="connsiteY4" fmla="*/ 0 h 450850"/>
              <a:gd name="connsiteX0" fmla="*/ 0 w 296333"/>
              <a:gd name="connsiteY0" fmla="*/ 63500 h 514350"/>
              <a:gd name="connsiteX1" fmla="*/ 295275 w 296333"/>
              <a:gd name="connsiteY1" fmla="*/ 0 h 514350"/>
              <a:gd name="connsiteX2" fmla="*/ 206375 w 296333"/>
              <a:gd name="connsiteY2" fmla="*/ 504825 h 514350"/>
              <a:gd name="connsiteX3" fmla="*/ 53975 w 296333"/>
              <a:gd name="connsiteY3" fmla="*/ 514350 h 514350"/>
              <a:gd name="connsiteX4" fmla="*/ 0 w 296333"/>
              <a:gd name="connsiteY4" fmla="*/ 63500 h 514350"/>
              <a:gd name="connsiteX0" fmla="*/ 1058 w 297391"/>
              <a:gd name="connsiteY0" fmla="*/ 63500 h 552450"/>
              <a:gd name="connsiteX1" fmla="*/ 296333 w 297391"/>
              <a:gd name="connsiteY1" fmla="*/ 0 h 552450"/>
              <a:gd name="connsiteX2" fmla="*/ 207433 w 297391"/>
              <a:gd name="connsiteY2" fmla="*/ 504825 h 552450"/>
              <a:gd name="connsiteX3" fmla="*/ 1058 w 297391"/>
              <a:gd name="connsiteY3" fmla="*/ 552450 h 552450"/>
              <a:gd name="connsiteX4" fmla="*/ 1058 w 297391"/>
              <a:gd name="connsiteY4" fmla="*/ 63500 h 552450"/>
              <a:gd name="connsiteX0" fmla="*/ 1058 w 297391"/>
              <a:gd name="connsiteY0" fmla="*/ 63500 h 552450"/>
              <a:gd name="connsiteX1" fmla="*/ 296333 w 297391"/>
              <a:gd name="connsiteY1" fmla="*/ 0 h 552450"/>
              <a:gd name="connsiteX2" fmla="*/ 293158 w 297391"/>
              <a:gd name="connsiteY2" fmla="*/ 527050 h 552450"/>
              <a:gd name="connsiteX3" fmla="*/ 1058 w 297391"/>
              <a:gd name="connsiteY3" fmla="*/ 552450 h 552450"/>
              <a:gd name="connsiteX4" fmla="*/ 1058 w 297391"/>
              <a:gd name="connsiteY4" fmla="*/ 6350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391" h="552450">
                <a:moveTo>
                  <a:pt x="1058" y="63500"/>
                </a:moveTo>
                <a:lnTo>
                  <a:pt x="296333" y="0"/>
                </a:lnTo>
                <a:cubicBezTo>
                  <a:pt x="297391" y="129117"/>
                  <a:pt x="292100" y="397933"/>
                  <a:pt x="293158" y="527050"/>
                </a:cubicBezTo>
                <a:lnTo>
                  <a:pt x="1058" y="552450"/>
                </a:lnTo>
                <a:cubicBezTo>
                  <a:pt x="0" y="427567"/>
                  <a:pt x="2116" y="188383"/>
                  <a:pt x="1058" y="63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Whipsmart" panose="020B0502030203050204" pitchFamily="34" charset="0"/>
            </a:endParaRPr>
          </a:p>
        </p:txBody>
      </p:sp>
      <p:sp>
        <p:nvSpPr>
          <p:cNvPr id="19" name="Szabadkézi sokszög 93"/>
          <p:cNvSpPr/>
          <p:nvPr/>
        </p:nvSpPr>
        <p:spPr>
          <a:xfrm>
            <a:off x="3175681" y="4478225"/>
            <a:ext cx="128588" cy="335756"/>
          </a:xfrm>
          <a:custGeom>
            <a:avLst/>
            <a:gdLst>
              <a:gd name="connsiteX0" fmla="*/ 0 w 158750"/>
              <a:gd name="connsiteY0" fmla="*/ 31750 h 406400"/>
              <a:gd name="connsiteX1" fmla="*/ 155575 w 158750"/>
              <a:gd name="connsiteY1" fmla="*/ 0 h 406400"/>
              <a:gd name="connsiteX2" fmla="*/ 158750 w 158750"/>
              <a:gd name="connsiteY2" fmla="*/ 387350 h 406400"/>
              <a:gd name="connsiteX3" fmla="*/ 3175 w 158750"/>
              <a:gd name="connsiteY3" fmla="*/ 406400 h 406400"/>
              <a:gd name="connsiteX4" fmla="*/ 0 w 158750"/>
              <a:gd name="connsiteY4" fmla="*/ 31750 h 406400"/>
              <a:gd name="connsiteX0" fmla="*/ 0 w 156633"/>
              <a:gd name="connsiteY0" fmla="*/ 31750 h 406400"/>
              <a:gd name="connsiteX1" fmla="*/ 155575 w 156633"/>
              <a:gd name="connsiteY1" fmla="*/ 0 h 406400"/>
              <a:gd name="connsiteX2" fmla="*/ 155575 w 156633"/>
              <a:gd name="connsiteY2" fmla="*/ 400050 h 406400"/>
              <a:gd name="connsiteX3" fmla="*/ 3175 w 156633"/>
              <a:gd name="connsiteY3" fmla="*/ 406400 h 406400"/>
              <a:gd name="connsiteX4" fmla="*/ 0 w 156633"/>
              <a:gd name="connsiteY4" fmla="*/ 31750 h 406400"/>
              <a:gd name="connsiteX0" fmla="*/ 0 w 156633"/>
              <a:gd name="connsiteY0" fmla="*/ 31750 h 406400"/>
              <a:gd name="connsiteX1" fmla="*/ 155575 w 156633"/>
              <a:gd name="connsiteY1" fmla="*/ 0 h 406400"/>
              <a:gd name="connsiteX2" fmla="*/ 155575 w 156633"/>
              <a:gd name="connsiteY2" fmla="*/ 396875 h 406400"/>
              <a:gd name="connsiteX3" fmla="*/ 3175 w 156633"/>
              <a:gd name="connsiteY3" fmla="*/ 406400 h 406400"/>
              <a:gd name="connsiteX4" fmla="*/ 0 w 156633"/>
              <a:gd name="connsiteY4" fmla="*/ 31750 h 406400"/>
              <a:gd name="connsiteX0" fmla="*/ 23283 w 154516"/>
              <a:gd name="connsiteY0" fmla="*/ 0 h 457200"/>
              <a:gd name="connsiteX1" fmla="*/ 153458 w 154516"/>
              <a:gd name="connsiteY1" fmla="*/ 50800 h 457200"/>
              <a:gd name="connsiteX2" fmla="*/ 153458 w 154516"/>
              <a:gd name="connsiteY2" fmla="*/ 447675 h 457200"/>
              <a:gd name="connsiteX3" fmla="*/ 1058 w 154516"/>
              <a:gd name="connsiteY3" fmla="*/ 457200 h 457200"/>
              <a:gd name="connsiteX4" fmla="*/ 23283 w 154516"/>
              <a:gd name="connsiteY4" fmla="*/ 0 h 457200"/>
              <a:gd name="connsiteX0" fmla="*/ 23283 w 170391"/>
              <a:gd name="connsiteY0" fmla="*/ 9525 h 466725"/>
              <a:gd name="connsiteX1" fmla="*/ 169333 w 170391"/>
              <a:gd name="connsiteY1" fmla="*/ 0 h 466725"/>
              <a:gd name="connsiteX2" fmla="*/ 153458 w 170391"/>
              <a:gd name="connsiteY2" fmla="*/ 457200 h 466725"/>
              <a:gd name="connsiteX3" fmla="*/ 1058 w 170391"/>
              <a:gd name="connsiteY3" fmla="*/ 466725 h 466725"/>
              <a:gd name="connsiteX4" fmla="*/ 23283 w 170391"/>
              <a:gd name="connsiteY4" fmla="*/ 9525 h 466725"/>
              <a:gd name="connsiteX0" fmla="*/ 23283 w 175683"/>
              <a:gd name="connsiteY0" fmla="*/ 9525 h 466725"/>
              <a:gd name="connsiteX1" fmla="*/ 169333 w 175683"/>
              <a:gd name="connsiteY1" fmla="*/ 0 h 466725"/>
              <a:gd name="connsiteX2" fmla="*/ 175683 w 175683"/>
              <a:gd name="connsiteY2" fmla="*/ 431800 h 466725"/>
              <a:gd name="connsiteX3" fmla="*/ 1058 w 175683"/>
              <a:gd name="connsiteY3" fmla="*/ 466725 h 466725"/>
              <a:gd name="connsiteX4" fmla="*/ 23283 w 175683"/>
              <a:gd name="connsiteY4" fmla="*/ 9525 h 466725"/>
              <a:gd name="connsiteX0" fmla="*/ 10583 w 162983"/>
              <a:gd name="connsiteY0" fmla="*/ 9525 h 447675"/>
              <a:gd name="connsiteX1" fmla="*/ 156633 w 162983"/>
              <a:gd name="connsiteY1" fmla="*/ 0 h 447675"/>
              <a:gd name="connsiteX2" fmla="*/ 162983 w 162983"/>
              <a:gd name="connsiteY2" fmla="*/ 431800 h 447675"/>
              <a:gd name="connsiteX3" fmla="*/ 1058 w 162983"/>
              <a:gd name="connsiteY3" fmla="*/ 447675 h 447675"/>
              <a:gd name="connsiteX4" fmla="*/ 10583 w 162983"/>
              <a:gd name="connsiteY4" fmla="*/ 9525 h 447675"/>
              <a:gd name="connsiteX0" fmla="*/ 0 w 171450"/>
              <a:gd name="connsiteY0" fmla="*/ 12700 h 447675"/>
              <a:gd name="connsiteX1" fmla="*/ 165100 w 171450"/>
              <a:gd name="connsiteY1" fmla="*/ 0 h 447675"/>
              <a:gd name="connsiteX2" fmla="*/ 171450 w 171450"/>
              <a:gd name="connsiteY2" fmla="*/ 431800 h 447675"/>
              <a:gd name="connsiteX3" fmla="*/ 9525 w 171450"/>
              <a:gd name="connsiteY3" fmla="*/ 447675 h 447675"/>
              <a:gd name="connsiteX4" fmla="*/ 0 w 171450"/>
              <a:gd name="connsiteY4" fmla="*/ 12700 h 44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447675">
                <a:moveTo>
                  <a:pt x="0" y="12700"/>
                </a:moveTo>
                <a:lnTo>
                  <a:pt x="165100" y="0"/>
                </a:lnTo>
                <a:cubicBezTo>
                  <a:pt x="166158" y="129117"/>
                  <a:pt x="170392" y="302683"/>
                  <a:pt x="171450" y="431800"/>
                </a:cubicBezTo>
                <a:lnTo>
                  <a:pt x="9525" y="447675"/>
                </a:lnTo>
                <a:cubicBezTo>
                  <a:pt x="8467" y="322792"/>
                  <a:pt x="1058" y="137583"/>
                  <a:pt x="0" y="1270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Whipsmart" panose="020B0502030203050204" pitchFamily="34" charset="0"/>
            </a:endParaRPr>
          </a:p>
        </p:txBody>
      </p:sp>
      <p:sp>
        <p:nvSpPr>
          <p:cNvPr id="20" name="Szabadkézi sokszög 94"/>
          <p:cNvSpPr/>
          <p:nvPr/>
        </p:nvSpPr>
        <p:spPr>
          <a:xfrm>
            <a:off x="3520169" y="4435362"/>
            <a:ext cx="207962" cy="373856"/>
          </a:xfrm>
          <a:custGeom>
            <a:avLst/>
            <a:gdLst>
              <a:gd name="connsiteX0" fmla="*/ 0 w 158750"/>
              <a:gd name="connsiteY0" fmla="*/ 31750 h 406400"/>
              <a:gd name="connsiteX1" fmla="*/ 155575 w 158750"/>
              <a:gd name="connsiteY1" fmla="*/ 0 h 406400"/>
              <a:gd name="connsiteX2" fmla="*/ 158750 w 158750"/>
              <a:gd name="connsiteY2" fmla="*/ 387350 h 406400"/>
              <a:gd name="connsiteX3" fmla="*/ 3175 w 158750"/>
              <a:gd name="connsiteY3" fmla="*/ 406400 h 406400"/>
              <a:gd name="connsiteX4" fmla="*/ 0 w 158750"/>
              <a:gd name="connsiteY4" fmla="*/ 31750 h 406400"/>
              <a:gd name="connsiteX0" fmla="*/ 0 w 156633"/>
              <a:gd name="connsiteY0" fmla="*/ 31750 h 406400"/>
              <a:gd name="connsiteX1" fmla="*/ 155575 w 156633"/>
              <a:gd name="connsiteY1" fmla="*/ 0 h 406400"/>
              <a:gd name="connsiteX2" fmla="*/ 155575 w 156633"/>
              <a:gd name="connsiteY2" fmla="*/ 400050 h 406400"/>
              <a:gd name="connsiteX3" fmla="*/ 3175 w 156633"/>
              <a:gd name="connsiteY3" fmla="*/ 406400 h 406400"/>
              <a:gd name="connsiteX4" fmla="*/ 0 w 156633"/>
              <a:gd name="connsiteY4" fmla="*/ 31750 h 406400"/>
              <a:gd name="connsiteX0" fmla="*/ 0 w 156633"/>
              <a:gd name="connsiteY0" fmla="*/ 31750 h 406400"/>
              <a:gd name="connsiteX1" fmla="*/ 155575 w 156633"/>
              <a:gd name="connsiteY1" fmla="*/ 0 h 406400"/>
              <a:gd name="connsiteX2" fmla="*/ 155575 w 156633"/>
              <a:gd name="connsiteY2" fmla="*/ 396875 h 406400"/>
              <a:gd name="connsiteX3" fmla="*/ 3175 w 156633"/>
              <a:gd name="connsiteY3" fmla="*/ 406400 h 406400"/>
              <a:gd name="connsiteX4" fmla="*/ 0 w 156633"/>
              <a:gd name="connsiteY4" fmla="*/ 31750 h 406400"/>
              <a:gd name="connsiteX0" fmla="*/ 0 w 248708"/>
              <a:gd name="connsiteY0" fmla="*/ 0 h 409575"/>
              <a:gd name="connsiteX1" fmla="*/ 247650 w 248708"/>
              <a:gd name="connsiteY1" fmla="*/ 3175 h 409575"/>
              <a:gd name="connsiteX2" fmla="*/ 247650 w 248708"/>
              <a:gd name="connsiteY2" fmla="*/ 400050 h 409575"/>
              <a:gd name="connsiteX3" fmla="*/ 95250 w 248708"/>
              <a:gd name="connsiteY3" fmla="*/ 409575 h 409575"/>
              <a:gd name="connsiteX4" fmla="*/ 0 w 248708"/>
              <a:gd name="connsiteY4" fmla="*/ 0 h 409575"/>
              <a:gd name="connsiteX0" fmla="*/ 0 w 242358"/>
              <a:gd name="connsiteY0" fmla="*/ 0 h 425450"/>
              <a:gd name="connsiteX1" fmla="*/ 241300 w 242358"/>
              <a:gd name="connsiteY1" fmla="*/ 19050 h 425450"/>
              <a:gd name="connsiteX2" fmla="*/ 241300 w 242358"/>
              <a:gd name="connsiteY2" fmla="*/ 415925 h 425450"/>
              <a:gd name="connsiteX3" fmla="*/ 88900 w 242358"/>
              <a:gd name="connsiteY3" fmla="*/ 425450 h 425450"/>
              <a:gd name="connsiteX4" fmla="*/ 0 w 242358"/>
              <a:gd name="connsiteY4" fmla="*/ 0 h 425450"/>
              <a:gd name="connsiteX0" fmla="*/ 0 w 255058"/>
              <a:gd name="connsiteY0" fmla="*/ 22225 h 447675"/>
              <a:gd name="connsiteX1" fmla="*/ 254000 w 255058"/>
              <a:gd name="connsiteY1" fmla="*/ 0 h 447675"/>
              <a:gd name="connsiteX2" fmla="*/ 241300 w 255058"/>
              <a:gd name="connsiteY2" fmla="*/ 438150 h 447675"/>
              <a:gd name="connsiteX3" fmla="*/ 88900 w 255058"/>
              <a:gd name="connsiteY3" fmla="*/ 447675 h 447675"/>
              <a:gd name="connsiteX4" fmla="*/ 0 w 255058"/>
              <a:gd name="connsiteY4" fmla="*/ 22225 h 447675"/>
              <a:gd name="connsiteX0" fmla="*/ 4233 w 259291"/>
              <a:gd name="connsiteY0" fmla="*/ 22225 h 479425"/>
              <a:gd name="connsiteX1" fmla="*/ 258233 w 259291"/>
              <a:gd name="connsiteY1" fmla="*/ 0 h 479425"/>
              <a:gd name="connsiteX2" fmla="*/ 245533 w 259291"/>
              <a:gd name="connsiteY2" fmla="*/ 438150 h 479425"/>
              <a:gd name="connsiteX3" fmla="*/ 1058 w 259291"/>
              <a:gd name="connsiteY3" fmla="*/ 479425 h 479425"/>
              <a:gd name="connsiteX4" fmla="*/ 4233 w 259291"/>
              <a:gd name="connsiteY4" fmla="*/ 22225 h 479425"/>
              <a:gd name="connsiteX0" fmla="*/ 0 w 264583"/>
              <a:gd name="connsiteY0" fmla="*/ 25400 h 479425"/>
              <a:gd name="connsiteX1" fmla="*/ 263525 w 264583"/>
              <a:gd name="connsiteY1" fmla="*/ 0 h 479425"/>
              <a:gd name="connsiteX2" fmla="*/ 250825 w 264583"/>
              <a:gd name="connsiteY2" fmla="*/ 438150 h 479425"/>
              <a:gd name="connsiteX3" fmla="*/ 6350 w 264583"/>
              <a:gd name="connsiteY3" fmla="*/ 479425 h 479425"/>
              <a:gd name="connsiteX4" fmla="*/ 0 w 264583"/>
              <a:gd name="connsiteY4" fmla="*/ 25400 h 479425"/>
              <a:gd name="connsiteX0" fmla="*/ 10583 w 275166"/>
              <a:gd name="connsiteY0" fmla="*/ 25400 h 479425"/>
              <a:gd name="connsiteX1" fmla="*/ 274108 w 275166"/>
              <a:gd name="connsiteY1" fmla="*/ 0 h 479425"/>
              <a:gd name="connsiteX2" fmla="*/ 261408 w 275166"/>
              <a:gd name="connsiteY2" fmla="*/ 438150 h 479425"/>
              <a:gd name="connsiteX3" fmla="*/ 1058 w 275166"/>
              <a:gd name="connsiteY3" fmla="*/ 479425 h 479425"/>
              <a:gd name="connsiteX4" fmla="*/ 10583 w 275166"/>
              <a:gd name="connsiteY4" fmla="*/ 25400 h 479425"/>
              <a:gd name="connsiteX0" fmla="*/ 10583 w 277283"/>
              <a:gd name="connsiteY0" fmla="*/ 25400 h 498475"/>
              <a:gd name="connsiteX1" fmla="*/ 274108 w 277283"/>
              <a:gd name="connsiteY1" fmla="*/ 0 h 498475"/>
              <a:gd name="connsiteX2" fmla="*/ 277283 w 277283"/>
              <a:gd name="connsiteY2" fmla="*/ 498475 h 498475"/>
              <a:gd name="connsiteX3" fmla="*/ 1058 w 277283"/>
              <a:gd name="connsiteY3" fmla="*/ 479425 h 498475"/>
              <a:gd name="connsiteX4" fmla="*/ 10583 w 277283"/>
              <a:gd name="connsiteY4" fmla="*/ 25400 h 49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283" h="498475">
                <a:moveTo>
                  <a:pt x="10583" y="25400"/>
                </a:moveTo>
                <a:lnTo>
                  <a:pt x="274108" y="0"/>
                </a:lnTo>
                <a:cubicBezTo>
                  <a:pt x="275166" y="129117"/>
                  <a:pt x="276225" y="369358"/>
                  <a:pt x="277283" y="498475"/>
                </a:cubicBezTo>
                <a:lnTo>
                  <a:pt x="1058" y="479425"/>
                </a:lnTo>
                <a:cubicBezTo>
                  <a:pt x="0" y="354542"/>
                  <a:pt x="11641" y="150283"/>
                  <a:pt x="10583" y="2540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Whipsmart" panose="020B0502030203050204" pitchFamily="34" charset="0"/>
            </a:endParaRPr>
          </a:p>
        </p:txBody>
      </p:sp>
      <p:sp>
        <p:nvSpPr>
          <p:cNvPr id="21" name="Szabadkézi sokszög 95"/>
          <p:cNvSpPr/>
          <p:nvPr/>
        </p:nvSpPr>
        <p:spPr>
          <a:xfrm>
            <a:off x="3323319" y="4449650"/>
            <a:ext cx="179387" cy="350044"/>
          </a:xfrm>
          <a:custGeom>
            <a:avLst/>
            <a:gdLst>
              <a:gd name="connsiteX0" fmla="*/ 0 w 158750"/>
              <a:gd name="connsiteY0" fmla="*/ 31750 h 406400"/>
              <a:gd name="connsiteX1" fmla="*/ 155575 w 158750"/>
              <a:gd name="connsiteY1" fmla="*/ 0 h 406400"/>
              <a:gd name="connsiteX2" fmla="*/ 158750 w 158750"/>
              <a:gd name="connsiteY2" fmla="*/ 387350 h 406400"/>
              <a:gd name="connsiteX3" fmla="*/ 3175 w 158750"/>
              <a:gd name="connsiteY3" fmla="*/ 406400 h 406400"/>
              <a:gd name="connsiteX4" fmla="*/ 0 w 158750"/>
              <a:gd name="connsiteY4" fmla="*/ 31750 h 406400"/>
              <a:gd name="connsiteX0" fmla="*/ 0 w 156633"/>
              <a:gd name="connsiteY0" fmla="*/ 31750 h 406400"/>
              <a:gd name="connsiteX1" fmla="*/ 155575 w 156633"/>
              <a:gd name="connsiteY1" fmla="*/ 0 h 406400"/>
              <a:gd name="connsiteX2" fmla="*/ 155575 w 156633"/>
              <a:gd name="connsiteY2" fmla="*/ 400050 h 406400"/>
              <a:gd name="connsiteX3" fmla="*/ 3175 w 156633"/>
              <a:gd name="connsiteY3" fmla="*/ 406400 h 406400"/>
              <a:gd name="connsiteX4" fmla="*/ 0 w 156633"/>
              <a:gd name="connsiteY4" fmla="*/ 31750 h 406400"/>
              <a:gd name="connsiteX0" fmla="*/ 0 w 156633"/>
              <a:gd name="connsiteY0" fmla="*/ 31750 h 406400"/>
              <a:gd name="connsiteX1" fmla="*/ 155575 w 156633"/>
              <a:gd name="connsiteY1" fmla="*/ 0 h 406400"/>
              <a:gd name="connsiteX2" fmla="*/ 155575 w 156633"/>
              <a:gd name="connsiteY2" fmla="*/ 396875 h 406400"/>
              <a:gd name="connsiteX3" fmla="*/ 3175 w 156633"/>
              <a:gd name="connsiteY3" fmla="*/ 406400 h 406400"/>
              <a:gd name="connsiteX4" fmla="*/ 0 w 156633"/>
              <a:gd name="connsiteY4" fmla="*/ 31750 h 406400"/>
              <a:gd name="connsiteX0" fmla="*/ 0 w 182033"/>
              <a:gd name="connsiteY0" fmla="*/ 0 h 434975"/>
              <a:gd name="connsiteX1" fmla="*/ 180975 w 182033"/>
              <a:gd name="connsiteY1" fmla="*/ 28575 h 434975"/>
              <a:gd name="connsiteX2" fmla="*/ 180975 w 182033"/>
              <a:gd name="connsiteY2" fmla="*/ 425450 h 434975"/>
              <a:gd name="connsiteX3" fmla="*/ 28575 w 182033"/>
              <a:gd name="connsiteY3" fmla="*/ 434975 h 434975"/>
              <a:gd name="connsiteX4" fmla="*/ 0 w 182033"/>
              <a:gd name="connsiteY4" fmla="*/ 0 h 434975"/>
              <a:gd name="connsiteX0" fmla="*/ 0 w 239183"/>
              <a:gd name="connsiteY0" fmla="*/ 31750 h 466725"/>
              <a:gd name="connsiteX1" fmla="*/ 238125 w 239183"/>
              <a:gd name="connsiteY1" fmla="*/ 0 h 466725"/>
              <a:gd name="connsiteX2" fmla="*/ 180975 w 239183"/>
              <a:gd name="connsiteY2" fmla="*/ 457200 h 466725"/>
              <a:gd name="connsiteX3" fmla="*/ 28575 w 239183"/>
              <a:gd name="connsiteY3" fmla="*/ 466725 h 466725"/>
              <a:gd name="connsiteX4" fmla="*/ 0 w 239183"/>
              <a:gd name="connsiteY4" fmla="*/ 31750 h 466725"/>
              <a:gd name="connsiteX0" fmla="*/ 0 w 239183"/>
              <a:gd name="connsiteY0" fmla="*/ 31750 h 466725"/>
              <a:gd name="connsiteX1" fmla="*/ 238125 w 239183"/>
              <a:gd name="connsiteY1" fmla="*/ 0 h 466725"/>
              <a:gd name="connsiteX2" fmla="*/ 180975 w 239183"/>
              <a:gd name="connsiteY2" fmla="*/ 457200 h 466725"/>
              <a:gd name="connsiteX3" fmla="*/ 3175 w 239183"/>
              <a:gd name="connsiteY3" fmla="*/ 466725 h 466725"/>
              <a:gd name="connsiteX4" fmla="*/ 0 w 239183"/>
              <a:gd name="connsiteY4" fmla="*/ 31750 h 466725"/>
              <a:gd name="connsiteX0" fmla="*/ 0 w 239183"/>
              <a:gd name="connsiteY0" fmla="*/ 31750 h 466725"/>
              <a:gd name="connsiteX1" fmla="*/ 238125 w 239183"/>
              <a:gd name="connsiteY1" fmla="*/ 0 h 466725"/>
              <a:gd name="connsiteX2" fmla="*/ 231775 w 239183"/>
              <a:gd name="connsiteY2" fmla="*/ 466725 h 466725"/>
              <a:gd name="connsiteX3" fmla="*/ 3175 w 239183"/>
              <a:gd name="connsiteY3" fmla="*/ 466725 h 466725"/>
              <a:gd name="connsiteX4" fmla="*/ 0 w 239183"/>
              <a:gd name="connsiteY4" fmla="*/ 31750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183" h="466725">
                <a:moveTo>
                  <a:pt x="0" y="31750"/>
                </a:moveTo>
                <a:lnTo>
                  <a:pt x="238125" y="0"/>
                </a:lnTo>
                <a:cubicBezTo>
                  <a:pt x="239183" y="129117"/>
                  <a:pt x="230717" y="337608"/>
                  <a:pt x="231775" y="466725"/>
                </a:cubicBezTo>
                <a:lnTo>
                  <a:pt x="3175" y="466725"/>
                </a:lnTo>
                <a:cubicBezTo>
                  <a:pt x="2117" y="341842"/>
                  <a:pt x="1058" y="156633"/>
                  <a:pt x="0" y="3175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Whipsmart" panose="020B0502030203050204" pitchFamily="34" charset="0"/>
            </a:endParaRPr>
          </a:p>
        </p:txBody>
      </p:sp>
      <p:sp>
        <p:nvSpPr>
          <p:cNvPr id="22" name="Szabadkézi sokszög 96"/>
          <p:cNvSpPr/>
          <p:nvPr/>
        </p:nvSpPr>
        <p:spPr>
          <a:xfrm>
            <a:off x="3320938" y="4828269"/>
            <a:ext cx="183356" cy="335756"/>
          </a:xfrm>
          <a:custGeom>
            <a:avLst/>
            <a:gdLst>
              <a:gd name="connsiteX0" fmla="*/ 0 w 158750"/>
              <a:gd name="connsiteY0" fmla="*/ 31750 h 406400"/>
              <a:gd name="connsiteX1" fmla="*/ 155575 w 158750"/>
              <a:gd name="connsiteY1" fmla="*/ 0 h 406400"/>
              <a:gd name="connsiteX2" fmla="*/ 158750 w 158750"/>
              <a:gd name="connsiteY2" fmla="*/ 387350 h 406400"/>
              <a:gd name="connsiteX3" fmla="*/ 3175 w 158750"/>
              <a:gd name="connsiteY3" fmla="*/ 406400 h 406400"/>
              <a:gd name="connsiteX4" fmla="*/ 0 w 158750"/>
              <a:gd name="connsiteY4" fmla="*/ 31750 h 406400"/>
              <a:gd name="connsiteX0" fmla="*/ 0 w 156633"/>
              <a:gd name="connsiteY0" fmla="*/ 31750 h 406400"/>
              <a:gd name="connsiteX1" fmla="*/ 155575 w 156633"/>
              <a:gd name="connsiteY1" fmla="*/ 0 h 406400"/>
              <a:gd name="connsiteX2" fmla="*/ 155575 w 156633"/>
              <a:gd name="connsiteY2" fmla="*/ 400050 h 406400"/>
              <a:gd name="connsiteX3" fmla="*/ 3175 w 156633"/>
              <a:gd name="connsiteY3" fmla="*/ 406400 h 406400"/>
              <a:gd name="connsiteX4" fmla="*/ 0 w 156633"/>
              <a:gd name="connsiteY4" fmla="*/ 31750 h 406400"/>
              <a:gd name="connsiteX0" fmla="*/ 0 w 156633"/>
              <a:gd name="connsiteY0" fmla="*/ 31750 h 406400"/>
              <a:gd name="connsiteX1" fmla="*/ 155575 w 156633"/>
              <a:gd name="connsiteY1" fmla="*/ 0 h 406400"/>
              <a:gd name="connsiteX2" fmla="*/ 155575 w 156633"/>
              <a:gd name="connsiteY2" fmla="*/ 396875 h 406400"/>
              <a:gd name="connsiteX3" fmla="*/ 3175 w 156633"/>
              <a:gd name="connsiteY3" fmla="*/ 406400 h 406400"/>
              <a:gd name="connsiteX4" fmla="*/ 0 w 156633"/>
              <a:gd name="connsiteY4" fmla="*/ 31750 h 406400"/>
              <a:gd name="connsiteX0" fmla="*/ 0 w 185208"/>
              <a:gd name="connsiteY0" fmla="*/ 0 h 419100"/>
              <a:gd name="connsiteX1" fmla="*/ 184150 w 185208"/>
              <a:gd name="connsiteY1" fmla="*/ 12700 h 419100"/>
              <a:gd name="connsiteX2" fmla="*/ 184150 w 185208"/>
              <a:gd name="connsiteY2" fmla="*/ 409575 h 419100"/>
              <a:gd name="connsiteX3" fmla="*/ 31750 w 185208"/>
              <a:gd name="connsiteY3" fmla="*/ 419100 h 419100"/>
              <a:gd name="connsiteX4" fmla="*/ 0 w 185208"/>
              <a:gd name="connsiteY4" fmla="*/ 0 h 419100"/>
              <a:gd name="connsiteX0" fmla="*/ 0 w 239183"/>
              <a:gd name="connsiteY0" fmla="*/ 0 h 419100"/>
              <a:gd name="connsiteX1" fmla="*/ 238125 w 239183"/>
              <a:gd name="connsiteY1" fmla="*/ 6350 h 419100"/>
              <a:gd name="connsiteX2" fmla="*/ 184150 w 239183"/>
              <a:gd name="connsiteY2" fmla="*/ 409575 h 419100"/>
              <a:gd name="connsiteX3" fmla="*/ 31750 w 239183"/>
              <a:gd name="connsiteY3" fmla="*/ 419100 h 419100"/>
              <a:gd name="connsiteX4" fmla="*/ 0 w 239183"/>
              <a:gd name="connsiteY4" fmla="*/ 0 h 419100"/>
              <a:gd name="connsiteX0" fmla="*/ 0 w 244475"/>
              <a:gd name="connsiteY0" fmla="*/ 0 h 447675"/>
              <a:gd name="connsiteX1" fmla="*/ 238125 w 244475"/>
              <a:gd name="connsiteY1" fmla="*/ 6350 h 447675"/>
              <a:gd name="connsiteX2" fmla="*/ 244475 w 244475"/>
              <a:gd name="connsiteY2" fmla="*/ 447675 h 447675"/>
              <a:gd name="connsiteX3" fmla="*/ 31750 w 244475"/>
              <a:gd name="connsiteY3" fmla="*/ 419100 h 447675"/>
              <a:gd name="connsiteX4" fmla="*/ 0 w 244475"/>
              <a:gd name="connsiteY4" fmla="*/ 0 h 447675"/>
              <a:gd name="connsiteX0" fmla="*/ 0 w 244475"/>
              <a:gd name="connsiteY0" fmla="*/ 0 h 447675"/>
              <a:gd name="connsiteX1" fmla="*/ 238125 w 244475"/>
              <a:gd name="connsiteY1" fmla="*/ 6350 h 447675"/>
              <a:gd name="connsiteX2" fmla="*/ 244475 w 244475"/>
              <a:gd name="connsiteY2" fmla="*/ 447675 h 447675"/>
              <a:gd name="connsiteX3" fmla="*/ 9525 w 244475"/>
              <a:gd name="connsiteY3" fmla="*/ 422275 h 447675"/>
              <a:gd name="connsiteX4" fmla="*/ 0 w 244475"/>
              <a:gd name="connsiteY4" fmla="*/ 0 h 44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475" h="447675">
                <a:moveTo>
                  <a:pt x="0" y="0"/>
                </a:moveTo>
                <a:lnTo>
                  <a:pt x="238125" y="6350"/>
                </a:lnTo>
                <a:cubicBezTo>
                  <a:pt x="239183" y="135467"/>
                  <a:pt x="243417" y="318558"/>
                  <a:pt x="244475" y="447675"/>
                </a:cubicBezTo>
                <a:lnTo>
                  <a:pt x="9525" y="422275"/>
                </a:lnTo>
                <a:cubicBezTo>
                  <a:pt x="8467" y="297392"/>
                  <a:pt x="1058" y="124883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Whipsmart" panose="020B0502030203050204" pitchFamily="34" charset="0"/>
            </a:endParaRPr>
          </a:p>
        </p:txBody>
      </p:sp>
      <p:sp>
        <p:nvSpPr>
          <p:cNvPr id="23" name="Szabadkézi sokszög 97"/>
          <p:cNvSpPr/>
          <p:nvPr/>
        </p:nvSpPr>
        <p:spPr>
          <a:xfrm>
            <a:off x="3522550" y="4823505"/>
            <a:ext cx="215106" cy="371475"/>
          </a:xfrm>
          <a:custGeom>
            <a:avLst/>
            <a:gdLst>
              <a:gd name="connsiteX0" fmla="*/ 0 w 158750"/>
              <a:gd name="connsiteY0" fmla="*/ 31750 h 406400"/>
              <a:gd name="connsiteX1" fmla="*/ 155575 w 158750"/>
              <a:gd name="connsiteY1" fmla="*/ 0 h 406400"/>
              <a:gd name="connsiteX2" fmla="*/ 158750 w 158750"/>
              <a:gd name="connsiteY2" fmla="*/ 387350 h 406400"/>
              <a:gd name="connsiteX3" fmla="*/ 3175 w 158750"/>
              <a:gd name="connsiteY3" fmla="*/ 406400 h 406400"/>
              <a:gd name="connsiteX4" fmla="*/ 0 w 158750"/>
              <a:gd name="connsiteY4" fmla="*/ 31750 h 406400"/>
              <a:gd name="connsiteX0" fmla="*/ 0 w 156633"/>
              <a:gd name="connsiteY0" fmla="*/ 31750 h 406400"/>
              <a:gd name="connsiteX1" fmla="*/ 155575 w 156633"/>
              <a:gd name="connsiteY1" fmla="*/ 0 h 406400"/>
              <a:gd name="connsiteX2" fmla="*/ 155575 w 156633"/>
              <a:gd name="connsiteY2" fmla="*/ 400050 h 406400"/>
              <a:gd name="connsiteX3" fmla="*/ 3175 w 156633"/>
              <a:gd name="connsiteY3" fmla="*/ 406400 h 406400"/>
              <a:gd name="connsiteX4" fmla="*/ 0 w 156633"/>
              <a:gd name="connsiteY4" fmla="*/ 31750 h 406400"/>
              <a:gd name="connsiteX0" fmla="*/ 0 w 156633"/>
              <a:gd name="connsiteY0" fmla="*/ 31750 h 406400"/>
              <a:gd name="connsiteX1" fmla="*/ 155575 w 156633"/>
              <a:gd name="connsiteY1" fmla="*/ 0 h 406400"/>
              <a:gd name="connsiteX2" fmla="*/ 155575 w 156633"/>
              <a:gd name="connsiteY2" fmla="*/ 396875 h 406400"/>
              <a:gd name="connsiteX3" fmla="*/ 3175 w 156633"/>
              <a:gd name="connsiteY3" fmla="*/ 406400 h 406400"/>
              <a:gd name="connsiteX4" fmla="*/ 0 w 156633"/>
              <a:gd name="connsiteY4" fmla="*/ 31750 h 406400"/>
              <a:gd name="connsiteX0" fmla="*/ 0 w 197908"/>
              <a:gd name="connsiteY0" fmla="*/ 0 h 460375"/>
              <a:gd name="connsiteX1" fmla="*/ 196850 w 197908"/>
              <a:gd name="connsiteY1" fmla="*/ 53975 h 460375"/>
              <a:gd name="connsiteX2" fmla="*/ 196850 w 197908"/>
              <a:gd name="connsiteY2" fmla="*/ 450850 h 460375"/>
              <a:gd name="connsiteX3" fmla="*/ 44450 w 197908"/>
              <a:gd name="connsiteY3" fmla="*/ 460375 h 460375"/>
              <a:gd name="connsiteX4" fmla="*/ 0 w 197908"/>
              <a:gd name="connsiteY4" fmla="*/ 0 h 460375"/>
              <a:gd name="connsiteX0" fmla="*/ 0 w 239183"/>
              <a:gd name="connsiteY0" fmla="*/ 0 h 460375"/>
              <a:gd name="connsiteX1" fmla="*/ 238125 w 239183"/>
              <a:gd name="connsiteY1" fmla="*/ 15875 h 460375"/>
              <a:gd name="connsiteX2" fmla="*/ 196850 w 239183"/>
              <a:gd name="connsiteY2" fmla="*/ 450850 h 460375"/>
              <a:gd name="connsiteX3" fmla="*/ 44450 w 239183"/>
              <a:gd name="connsiteY3" fmla="*/ 460375 h 460375"/>
              <a:gd name="connsiteX4" fmla="*/ 0 w 239183"/>
              <a:gd name="connsiteY4" fmla="*/ 0 h 460375"/>
              <a:gd name="connsiteX0" fmla="*/ 0 w 255058"/>
              <a:gd name="connsiteY0" fmla="*/ 0 h 460375"/>
              <a:gd name="connsiteX1" fmla="*/ 254000 w 255058"/>
              <a:gd name="connsiteY1" fmla="*/ 9525 h 460375"/>
              <a:gd name="connsiteX2" fmla="*/ 196850 w 255058"/>
              <a:gd name="connsiteY2" fmla="*/ 450850 h 460375"/>
              <a:gd name="connsiteX3" fmla="*/ 44450 w 255058"/>
              <a:gd name="connsiteY3" fmla="*/ 460375 h 460375"/>
              <a:gd name="connsiteX4" fmla="*/ 0 w 255058"/>
              <a:gd name="connsiteY4" fmla="*/ 0 h 460375"/>
              <a:gd name="connsiteX0" fmla="*/ 23283 w 278341"/>
              <a:gd name="connsiteY0" fmla="*/ 0 h 460375"/>
              <a:gd name="connsiteX1" fmla="*/ 277283 w 278341"/>
              <a:gd name="connsiteY1" fmla="*/ 9525 h 460375"/>
              <a:gd name="connsiteX2" fmla="*/ 220133 w 278341"/>
              <a:gd name="connsiteY2" fmla="*/ 450850 h 460375"/>
              <a:gd name="connsiteX3" fmla="*/ 1058 w 278341"/>
              <a:gd name="connsiteY3" fmla="*/ 460375 h 460375"/>
              <a:gd name="connsiteX4" fmla="*/ 23283 w 278341"/>
              <a:gd name="connsiteY4" fmla="*/ 0 h 460375"/>
              <a:gd name="connsiteX0" fmla="*/ 23283 w 286808"/>
              <a:gd name="connsiteY0" fmla="*/ 0 h 492125"/>
              <a:gd name="connsiteX1" fmla="*/ 277283 w 286808"/>
              <a:gd name="connsiteY1" fmla="*/ 9525 h 492125"/>
              <a:gd name="connsiteX2" fmla="*/ 286808 w 286808"/>
              <a:gd name="connsiteY2" fmla="*/ 492125 h 492125"/>
              <a:gd name="connsiteX3" fmla="*/ 1058 w 286808"/>
              <a:gd name="connsiteY3" fmla="*/ 460375 h 492125"/>
              <a:gd name="connsiteX4" fmla="*/ 23283 w 286808"/>
              <a:gd name="connsiteY4" fmla="*/ 0 h 492125"/>
              <a:gd name="connsiteX0" fmla="*/ 7408 w 286808"/>
              <a:gd name="connsiteY0" fmla="*/ 0 h 495300"/>
              <a:gd name="connsiteX1" fmla="*/ 277283 w 286808"/>
              <a:gd name="connsiteY1" fmla="*/ 12700 h 495300"/>
              <a:gd name="connsiteX2" fmla="*/ 286808 w 286808"/>
              <a:gd name="connsiteY2" fmla="*/ 495300 h 495300"/>
              <a:gd name="connsiteX3" fmla="*/ 1058 w 286808"/>
              <a:gd name="connsiteY3" fmla="*/ 463550 h 495300"/>
              <a:gd name="connsiteX4" fmla="*/ 7408 w 286808"/>
              <a:gd name="connsiteY4" fmla="*/ 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808" h="495300">
                <a:moveTo>
                  <a:pt x="7408" y="0"/>
                </a:moveTo>
                <a:lnTo>
                  <a:pt x="277283" y="12700"/>
                </a:lnTo>
                <a:cubicBezTo>
                  <a:pt x="278341" y="141817"/>
                  <a:pt x="285750" y="366183"/>
                  <a:pt x="286808" y="495300"/>
                </a:cubicBezTo>
                <a:lnTo>
                  <a:pt x="1058" y="463550"/>
                </a:lnTo>
                <a:cubicBezTo>
                  <a:pt x="0" y="338667"/>
                  <a:pt x="8466" y="124883"/>
                  <a:pt x="7408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Whipsmart" panose="020B0502030203050204" pitchFamily="34" charset="0"/>
            </a:endParaRPr>
          </a:p>
        </p:txBody>
      </p:sp>
      <p:sp>
        <p:nvSpPr>
          <p:cNvPr id="24" name="Szabadkézi sokszög 98"/>
          <p:cNvSpPr/>
          <p:nvPr/>
        </p:nvSpPr>
        <p:spPr>
          <a:xfrm>
            <a:off x="3753532" y="4404406"/>
            <a:ext cx="231775" cy="390525"/>
          </a:xfrm>
          <a:custGeom>
            <a:avLst/>
            <a:gdLst>
              <a:gd name="connsiteX0" fmla="*/ 0 w 158750"/>
              <a:gd name="connsiteY0" fmla="*/ 31750 h 406400"/>
              <a:gd name="connsiteX1" fmla="*/ 155575 w 158750"/>
              <a:gd name="connsiteY1" fmla="*/ 0 h 406400"/>
              <a:gd name="connsiteX2" fmla="*/ 158750 w 158750"/>
              <a:gd name="connsiteY2" fmla="*/ 387350 h 406400"/>
              <a:gd name="connsiteX3" fmla="*/ 3175 w 158750"/>
              <a:gd name="connsiteY3" fmla="*/ 406400 h 406400"/>
              <a:gd name="connsiteX4" fmla="*/ 0 w 158750"/>
              <a:gd name="connsiteY4" fmla="*/ 31750 h 406400"/>
              <a:gd name="connsiteX0" fmla="*/ 0 w 156633"/>
              <a:gd name="connsiteY0" fmla="*/ 31750 h 406400"/>
              <a:gd name="connsiteX1" fmla="*/ 155575 w 156633"/>
              <a:gd name="connsiteY1" fmla="*/ 0 h 406400"/>
              <a:gd name="connsiteX2" fmla="*/ 155575 w 156633"/>
              <a:gd name="connsiteY2" fmla="*/ 400050 h 406400"/>
              <a:gd name="connsiteX3" fmla="*/ 3175 w 156633"/>
              <a:gd name="connsiteY3" fmla="*/ 406400 h 406400"/>
              <a:gd name="connsiteX4" fmla="*/ 0 w 156633"/>
              <a:gd name="connsiteY4" fmla="*/ 31750 h 406400"/>
              <a:gd name="connsiteX0" fmla="*/ 0 w 156633"/>
              <a:gd name="connsiteY0" fmla="*/ 31750 h 406400"/>
              <a:gd name="connsiteX1" fmla="*/ 155575 w 156633"/>
              <a:gd name="connsiteY1" fmla="*/ 0 h 406400"/>
              <a:gd name="connsiteX2" fmla="*/ 155575 w 156633"/>
              <a:gd name="connsiteY2" fmla="*/ 396875 h 406400"/>
              <a:gd name="connsiteX3" fmla="*/ 3175 w 156633"/>
              <a:gd name="connsiteY3" fmla="*/ 406400 h 406400"/>
              <a:gd name="connsiteX4" fmla="*/ 0 w 156633"/>
              <a:gd name="connsiteY4" fmla="*/ 31750 h 406400"/>
              <a:gd name="connsiteX0" fmla="*/ 0 w 216958"/>
              <a:gd name="connsiteY0" fmla="*/ 0 h 488950"/>
              <a:gd name="connsiteX1" fmla="*/ 215900 w 216958"/>
              <a:gd name="connsiteY1" fmla="*/ 82550 h 488950"/>
              <a:gd name="connsiteX2" fmla="*/ 215900 w 216958"/>
              <a:gd name="connsiteY2" fmla="*/ 479425 h 488950"/>
              <a:gd name="connsiteX3" fmla="*/ 63500 w 216958"/>
              <a:gd name="connsiteY3" fmla="*/ 488950 h 488950"/>
              <a:gd name="connsiteX4" fmla="*/ 0 w 216958"/>
              <a:gd name="connsiteY4" fmla="*/ 0 h 488950"/>
              <a:gd name="connsiteX0" fmla="*/ 0 w 302683"/>
              <a:gd name="connsiteY0" fmla="*/ 38100 h 527050"/>
              <a:gd name="connsiteX1" fmla="*/ 301625 w 302683"/>
              <a:gd name="connsiteY1" fmla="*/ 0 h 527050"/>
              <a:gd name="connsiteX2" fmla="*/ 215900 w 302683"/>
              <a:gd name="connsiteY2" fmla="*/ 517525 h 527050"/>
              <a:gd name="connsiteX3" fmla="*/ 63500 w 302683"/>
              <a:gd name="connsiteY3" fmla="*/ 527050 h 527050"/>
              <a:gd name="connsiteX4" fmla="*/ 0 w 302683"/>
              <a:gd name="connsiteY4" fmla="*/ 38100 h 527050"/>
              <a:gd name="connsiteX0" fmla="*/ 1058 w 303741"/>
              <a:gd name="connsiteY0" fmla="*/ 38100 h 517525"/>
              <a:gd name="connsiteX1" fmla="*/ 302683 w 303741"/>
              <a:gd name="connsiteY1" fmla="*/ 0 h 517525"/>
              <a:gd name="connsiteX2" fmla="*/ 216958 w 303741"/>
              <a:gd name="connsiteY2" fmla="*/ 517525 h 517525"/>
              <a:gd name="connsiteX3" fmla="*/ 1058 w 303741"/>
              <a:gd name="connsiteY3" fmla="*/ 517525 h 517525"/>
              <a:gd name="connsiteX4" fmla="*/ 1058 w 303741"/>
              <a:gd name="connsiteY4" fmla="*/ 38100 h 517525"/>
              <a:gd name="connsiteX0" fmla="*/ 1058 w 309033"/>
              <a:gd name="connsiteY0" fmla="*/ 38100 h 520700"/>
              <a:gd name="connsiteX1" fmla="*/ 302683 w 309033"/>
              <a:gd name="connsiteY1" fmla="*/ 0 h 520700"/>
              <a:gd name="connsiteX2" fmla="*/ 309033 w 309033"/>
              <a:gd name="connsiteY2" fmla="*/ 520700 h 520700"/>
              <a:gd name="connsiteX3" fmla="*/ 1058 w 309033"/>
              <a:gd name="connsiteY3" fmla="*/ 517525 h 520700"/>
              <a:gd name="connsiteX4" fmla="*/ 1058 w 309033"/>
              <a:gd name="connsiteY4" fmla="*/ 38100 h 52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033" h="520700">
                <a:moveTo>
                  <a:pt x="1058" y="38100"/>
                </a:moveTo>
                <a:lnTo>
                  <a:pt x="302683" y="0"/>
                </a:lnTo>
                <a:cubicBezTo>
                  <a:pt x="303741" y="129117"/>
                  <a:pt x="307975" y="391583"/>
                  <a:pt x="309033" y="520700"/>
                </a:cubicBezTo>
                <a:lnTo>
                  <a:pt x="1058" y="517525"/>
                </a:lnTo>
                <a:cubicBezTo>
                  <a:pt x="0" y="392642"/>
                  <a:pt x="2116" y="162983"/>
                  <a:pt x="1058" y="38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Whipsmart" panose="020B0502030203050204" pitchFamily="34" charset="0"/>
            </a:endParaRPr>
          </a:p>
        </p:txBody>
      </p:sp>
      <p:sp>
        <p:nvSpPr>
          <p:cNvPr id="25" name="Szabadkézi sokszög 99"/>
          <p:cNvSpPr/>
          <p:nvPr/>
        </p:nvSpPr>
        <p:spPr>
          <a:xfrm>
            <a:off x="3185207" y="4825887"/>
            <a:ext cx="130969" cy="316706"/>
          </a:xfrm>
          <a:custGeom>
            <a:avLst/>
            <a:gdLst>
              <a:gd name="connsiteX0" fmla="*/ 0 w 158750"/>
              <a:gd name="connsiteY0" fmla="*/ 31750 h 406400"/>
              <a:gd name="connsiteX1" fmla="*/ 155575 w 158750"/>
              <a:gd name="connsiteY1" fmla="*/ 0 h 406400"/>
              <a:gd name="connsiteX2" fmla="*/ 158750 w 158750"/>
              <a:gd name="connsiteY2" fmla="*/ 387350 h 406400"/>
              <a:gd name="connsiteX3" fmla="*/ 3175 w 158750"/>
              <a:gd name="connsiteY3" fmla="*/ 406400 h 406400"/>
              <a:gd name="connsiteX4" fmla="*/ 0 w 158750"/>
              <a:gd name="connsiteY4" fmla="*/ 31750 h 406400"/>
              <a:gd name="connsiteX0" fmla="*/ 0 w 156633"/>
              <a:gd name="connsiteY0" fmla="*/ 31750 h 406400"/>
              <a:gd name="connsiteX1" fmla="*/ 155575 w 156633"/>
              <a:gd name="connsiteY1" fmla="*/ 0 h 406400"/>
              <a:gd name="connsiteX2" fmla="*/ 155575 w 156633"/>
              <a:gd name="connsiteY2" fmla="*/ 400050 h 406400"/>
              <a:gd name="connsiteX3" fmla="*/ 3175 w 156633"/>
              <a:gd name="connsiteY3" fmla="*/ 406400 h 406400"/>
              <a:gd name="connsiteX4" fmla="*/ 0 w 156633"/>
              <a:gd name="connsiteY4" fmla="*/ 31750 h 406400"/>
              <a:gd name="connsiteX0" fmla="*/ 0 w 156633"/>
              <a:gd name="connsiteY0" fmla="*/ 31750 h 406400"/>
              <a:gd name="connsiteX1" fmla="*/ 155575 w 156633"/>
              <a:gd name="connsiteY1" fmla="*/ 0 h 406400"/>
              <a:gd name="connsiteX2" fmla="*/ 155575 w 156633"/>
              <a:gd name="connsiteY2" fmla="*/ 396875 h 406400"/>
              <a:gd name="connsiteX3" fmla="*/ 3175 w 156633"/>
              <a:gd name="connsiteY3" fmla="*/ 406400 h 406400"/>
              <a:gd name="connsiteX4" fmla="*/ 0 w 156633"/>
              <a:gd name="connsiteY4" fmla="*/ 31750 h 406400"/>
              <a:gd name="connsiteX0" fmla="*/ 0 w 175683"/>
              <a:gd name="connsiteY0" fmla="*/ 0 h 457200"/>
              <a:gd name="connsiteX1" fmla="*/ 174625 w 175683"/>
              <a:gd name="connsiteY1" fmla="*/ 50800 h 457200"/>
              <a:gd name="connsiteX2" fmla="*/ 174625 w 175683"/>
              <a:gd name="connsiteY2" fmla="*/ 447675 h 457200"/>
              <a:gd name="connsiteX3" fmla="*/ 22225 w 175683"/>
              <a:gd name="connsiteY3" fmla="*/ 457200 h 457200"/>
              <a:gd name="connsiteX4" fmla="*/ 0 w 175683"/>
              <a:gd name="connsiteY4" fmla="*/ 0 h 457200"/>
              <a:gd name="connsiteX0" fmla="*/ 0 w 174625"/>
              <a:gd name="connsiteY0" fmla="*/ 3175 h 460375"/>
              <a:gd name="connsiteX1" fmla="*/ 165100 w 174625"/>
              <a:gd name="connsiteY1" fmla="*/ 0 h 460375"/>
              <a:gd name="connsiteX2" fmla="*/ 174625 w 174625"/>
              <a:gd name="connsiteY2" fmla="*/ 450850 h 460375"/>
              <a:gd name="connsiteX3" fmla="*/ 22225 w 174625"/>
              <a:gd name="connsiteY3" fmla="*/ 460375 h 460375"/>
              <a:gd name="connsiteX4" fmla="*/ 0 w 174625"/>
              <a:gd name="connsiteY4" fmla="*/ 3175 h 460375"/>
              <a:gd name="connsiteX0" fmla="*/ 0 w 174625"/>
              <a:gd name="connsiteY0" fmla="*/ 3175 h 450850"/>
              <a:gd name="connsiteX1" fmla="*/ 165100 w 174625"/>
              <a:gd name="connsiteY1" fmla="*/ 0 h 450850"/>
              <a:gd name="connsiteX2" fmla="*/ 174625 w 174625"/>
              <a:gd name="connsiteY2" fmla="*/ 450850 h 450850"/>
              <a:gd name="connsiteX3" fmla="*/ 6350 w 174625"/>
              <a:gd name="connsiteY3" fmla="*/ 393700 h 450850"/>
              <a:gd name="connsiteX4" fmla="*/ 0 w 174625"/>
              <a:gd name="connsiteY4" fmla="*/ 3175 h 450850"/>
              <a:gd name="connsiteX0" fmla="*/ 0 w 174625"/>
              <a:gd name="connsiteY0" fmla="*/ 3175 h 422275"/>
              <a:gd name="connsiteX1" fmla="*/ 165100 w 174625"/>
              <a:gd name="connsiteY1" fmla="*/ 0 h 422275"/>
              <a:gd name="connsiteX2" fmla="*/ 174625 w 174625"/>
              <a:gd name="connsiteY2" fmla="*/ 422275 h 422275"/>
              <a:gd name="connsiteX3" fmla="*/ 6350 w 174625"/>
              <a:gd name="connsiteY3" fmla="*/ 393700 h 422275"/>
              <a:gd name="connsiteX4" fmla="*/ 0 w 174625"/>
              <a:gd name="connsiteY4" fmla="*/ 3175 h 422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625" h="422275">
                <a:moveTo>
                  <a:pt x="0" y="3175"/>
                </a:moveTo>
                <a:lnTo>
                  <a:pt x="165100" y="0"/>
                </a:lnTo>
                <a:cubicBezTo>
                  <a:pt x="166158" y="129117"/>
                  <a:pt x="173567" y="293158"/>
                  <a:pt x="174625" y="422275"/>
                </a:cubicBezTo>
                <a:lnTo>
                  <a:pt x="6350" y="393700"/>
                </a:lnTo>
                <a:cubicBezTo>
                  <a:pt x="5292" y="268817"/>
                  <a:pt x="1058" y="128058"/>
                  <a:pt x="0" y="31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Whipsmart" panose="020B0502030203050204" pitchFamily="34" charset="0"/>
            </a:endParaRPr>
          </a:p>
        </p:txBody>
      </p:sp>
      <p:sp>
        <p:nvSpPr>
          <p:cNvPr id="26" name="Szabadkézi sokszög 100"/>
          <p:cNvSpPr/>
          <p:nvPr/>
        </p:nvSpPr>
        <p:spPr>
          <a:xfrm>
            <a:off x="3751151" y="4823506"/>
            <a:ext cx="241300" cy="409575"/>
          </a:xfrm>
          <a:custGeom>
            <a:avLst/>
            <a:gdLst>
              <a:gd name="connsiteX0" fmla="*/ 0 w 158750"/>
              <a:gd name="connsiteY0" fmla="*/ 31750 h 406400"/>
              <a:gd name="connsiteX1" fmla="*/ 155575 w 158750"/>
              <a:gd name="connsiteY1" fmla="*/ 0 h 406400"/>
              <a:gd name="connsiteX2" fmla="*/ 158750 w 158750"/>
              <a:gd name="connsiteY2" fmla="*/ 387350 h 406400"/>
              <a:gd name="connsiteX3" fmla="*/ 3175 w 158750"/>
              <a:gd name="connsiteY3" fmla="*/ 406400 h 406400"/>
              <a:gd name="connsiteX4" fmla="*/ 0 w 158750"/>
              <a:gd name="connsiteY4" fmla="*/ 31750 h 406400"/>
              <a:gd name="connsiteX0" fmla="*/ 0 w 156633"/>
              <a:gd name="connsiteY0" fmla="*/ 31750 h 406400"/>
              <a:gd name="connsiteX1" fmla="*/ 155575 w 156633"/>
              <a:gd name="connsiteY1" fmla="*/ 0 h 406400"/>
              <a:gd name="connsiteX2" fmla="*/ 155575 w 156633"/>
              <a:gd name="connsiteY2" fmla="*/ 400050 h 406400"/>
              <a:gd name="connsiteX3" fmla="*/ 3175 w 156633"/>
              <a:gd name="connsiteY3" fmla="*/ 406400 h 406400"/>
              <a:gd name="connsiteX4" fmla="*/ 0 w 156633"/>
              <a:gd name="connsiteY4" fmla="*/ 31750 h 406400"/>
              <a:gd name="connsiteX0" fmla="*/ 0 w 156633"/>
              <a:gd name="connsiteY0" fmla="*/ 31750 h 406400"/>
              <a:gd name="connsiteX1" fmla="*/ 155575 w 156633"/>
              <a:gd name="connsiteY1" fmla="*/ 0 h 406400"/>
              <a:gd name="connsiteX2" fmla="*/ 155575 w 156633"/>
              <a:gd name="connsiteY2" fmla="*/ 396875 h 406400"/>
              <a:gd name="connsiteX3" fmla="*/ 3175 w 156633"/>
              <a:gd name="connsiteY3" fmla="*/ 406400 h 406400"/>
              <a:gd name="connsiteX4" fmla="*/ 0 w 156633"/>
              <a:gd name="connsiteY4" fmla="*/ 31750 h 406400"/>
              <a:gd name="connsiteX0" fmla="*/ 0 w 210608"/>
              <a:gd name="connsiteY0" fmla="*/ 0 h 501650"/>
              <a:gd name="connsiteX1" fmla="*/ 209550 w 210608"/>
              <a:gd name="connsiteY1" fmla="*/ 95250 h 501650"/>
              <a:gd name="connsiteX2" fmla="*/ 209550 w 210608"/>
              <a:gd name="connsiteY2" fmla="*/ 492125 h 501650"/>
              <a:gd name="connsiteX3" fmla="*/ 57150 w 210608"/>
              <a:gd name="connsiteY3" fmla="*/ 501650 h 501650"/>
              <a:gd name="connsiteX4" fmla="*/ 0 w 210608"/>
              <a:gd name="connsiteY4" fmla="*/ 0 h 501650"/>
              <a:gd name="connsiteX0" fmla="*/ 0 w 302683"/>
              <a:gd name="connsiteY0" fmla="*/ 0 h 501650"/>
              <a:gd name="connsiteX1" fmla="*/ 301625 w 302683"/>
              <a:gd name="connsiteY1" fmla="*/ 3175 h 501650"/>
              <a:gd name="connsiteX2" fmla="*/ 209550 w 302683"/>
              <a:gd name="connsiteY2" fmla="*/ 492125 h 501650"/>
              <a:gd name="connsiteX3" fmla="*/ 57150 w 302683"/>
              <a:gd name="connsiteY3" fmla="*/ 501650 h 501650"/>
              <a:gd name="connsiteX4" fmla="*/ 0 w 302683"/>
              <a:gd name="connsiteY4" fmla="*/ 0 h 501650"/>
              <a:gd name="connsiteX0" fmla="*/ 10583 w 313266"/>
              <a:gd name="connsiteY0" fmla="*/ 0 h 511175"/>
              <a:gd name="connsiteX1" fmla="*/ 312208 w 313266"/>
              <a:gd name="connsiteY1" fmla="*/ 3175 h 511175"/>
              <a:gd name="connsiteX2" fmla="*/ 220133 w 313266"/>
              <a:gd name="connsiteY2" fmla="*/ 492125 h 511175"/>
              <a:gd name="connsiteX3" fmla="*/ 1058 w 313266"/>
              <a:gd name="connsiteY3" fmla="*/ 511175 h 511175"/>
              <a:gd name="connsiteX4" fmla="*/ 10583 w 313266"/>
              <a:gd name="connsiteY4" fmla="*/ 0 h 511175"/>
              <a:gd name="connsiteX0" fmla="*/ 10583 w 321733"/>
              <a:gd name="connsiteY0" fmla="*/ 0 h 546100"/>
              <a:gd name="connsiteX1" fmla="*/ 312208 w 321733"/>
              <a:gd name="connsiteY1" fmla="*/ 3175 h 546100"/>
              <a:gd name="connsiteX2" fmla="*/ 321733 w 321733"/>
              <a:gd name="connsiteY2" fmla="*/ 546100 h 546100"/>
              <a:gd name="connsiteX3" fmla="*/ 1058 w 321733"/>
              <a:gd name="connsiteY3" fmla="*/ 511175 h 546100"/>
              <a:gd name="connsiteX4" fmla="*/ 10583 w 321733"/>
              <a:gd name="connsiteY4" fmla="*/ 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733" h="546100">
                <a:moveTo>
                  <a:pt x="10583" y="0"/>
                </a:moveTo>
                <a:lnTo>
                  <a:pt x="312208" y="3175"/>
                </a:lnTo>
                <a:cubicBezTo>
                  <a:pt x="313266" y="132292"/>
                  <a:pt x="320675" y="416983"/>
                  <a:pt x="321733" y="546100"/>
                </a:cubicBezTo>
                <a:lnTo>
                  <a:pt x="1058" y="511175"/>
                </a:lnTo>
                <a:cubicBezTo>
                  <a:pt x="0" y="386292"/>
                  <a:pt x="11641" y="124883"/>
                  <a:pt x="10583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Whipsmart" panose="020B0502030203050204" pitchFamily="34" charset="0"/>
            </a:endParaRPr>
          </a:p>
        </p:txBody>
      </p:sp>
      <p:sp>
        <p:nvSpPr>
          <p:cNvPr id="27" name="Szabadkézi sokszög 101"/>
          <p:cNvSpPr/>
          <p:nvPr/>
        </p:nvSpPr>
        <p:spPr>
          <a:xfrm>
            <a:off x="3180445" y="5144973"/>
            <a:ext cx="127000" cy="319088"/>
          </a:xfrm>
          <a:custGeom>
            <a:avLst/>
            <a:gdLst>
              <a:gd name="connsiteX0" fmla="*/ 0 w 158750"/>
              <a:gd name="connsiteY0" fmla="*/ 31750 h 406400"/>
              <a:gd name="connsiteX1" fmla="*/ 155575 w 158750"/>
              <a:gd name="connsiteY1" fmla="*/ 0 h 406400"/>
              <a:gd name="connsiteX2" fmla="*/ 158750 w 158750"/>
              <a:gd name="connsiteY2" fmla="*/ 387350 h 406400"/>
              <a:gd name="connsiteX3" fmla="*/ 3175 w 158750"/>
              <a:gd name="connsiteY3" fmla="*/ 406400 h 406400"/>
              <a:gd name="connsiteX4" fmla="*/ 0 w 158750"/>
              <a:gd name="connsiteY4" fmla="*/ 31750 h 406400"/>
              <a:gd name="connsiteX0" fmla="*/ 0 w 156633"/>
              <a:gd name="connsiteY0" fmla="*/ 31750 h 406400"/>
              <a:gd name="connsiteX1" fmla="*/ 155575 w 156633"/>
              <a:gd name="connsiteY1" fmla="*/ 0 h 406400"/>
              <a:gd name="connsiteX2" fmla="*/ 155575 w 156633"/>
              <a:gd name="connsiteY2" fmla="*/ 400050 h 406400"/>
              <a:gd name="connsiteX3" fmla="*/ 3175 w 156633"/>
              <a:gd name="connsiteY3" fmla="*/ 406400 h 406400"/>
              <a:gd name="connsiteX4" fmla="*/ 0 w 156633"/>
              <a:gd name="connsiteY4" fmla="*/ 31750 h 406400"/>
              <a:gd name="connsiteX0" fmla="*/ 0 w 156633"/>
              <a:gd name="connsiteY0" fmla="*/ 31750 h 406400"/>
              <a:gd name="connsiteX1" fmla="*/ 155575 w 156633"/>
              <a:gd name="connsiteY1" fmla="*/ 0 h 406400"/>
              <a:gd name="connsiteX2" fmla="*/ 155575 w 156633"/>
              <a:gd name="connsiteY2" fmla="*/ 396875 h 406400"/>
              <a:gd name="connsiteX3" fmla="*/ 3175 w 156633"/>
              <a:gd name="connsiteY3" fmla="*/ 406400 h 406400"/>
              <a:gd name="connsiteX4" fmla="*/ 0 w 156633"/>
              <a:gd name="connsiteY4" fmla="*/ 31750 h 406400"/>
              <a:gd name="connsiteX0" fmla="*/ 10583 w 154516"/>
              <a:gd name="connsiteY0" fmla="*/ 0 h 492125"/>
              <a:gd name="connsiteX1" fmla="*/ 153458 w 154516"/>
              <a:gd name="connsiteY1" fmla="*/ 85725 h 492125"/>
              <a:gd name="connsiteX2" fmla="*/ 153458 w 154516"/>
              <a:gd name="connsiteY2" fmla="*/ 482600 h 492125"/>
              <a:gd name="connsiteX3" fmla="*/ 1058 w 154516"/>
              <a:gd name="connsiteY3" fmla="*/ 492125 h 492125"/>
              <a:gd name="connsiteX4" fmla="*/ 10583 w 154516"/>
              <a:gd name="connsiteY4" fmla="*/ 0 h 492125"/>
              <a:gd name="connsiteX0" fmla="*/ 10583 w 173566"/>
              <a:gd name="connsiteY0" fmla="*/ 0 h 492125"/>
              <a:gd name="connsiteX1" fmla="*/ 172508 w 173566"/>
              <a:gd name="connsiteY1" fmla="*/ 47625 h 492125"/>
              <a:gd name="connsiteX2" fmla="*/ 153458 w 173566"/>
              <a:gd name="connsiteY2" fmla="*/ 482600 h 492125"/>
              <a:gd name="connsiteX3" fmla="*/ 1058 w 173566"/>
              <a:gd name="connsiteY3" fmla="*/ 492125 h 492125"/>
              <a:gd name="connsiteX4" fmla="*/ 10583 w 173566"/>
              <a:gd name="connsiteY4" fmla="*/ 0 h 492125"/>
              <a:gd name="connsiteX0" fmla="*/ 10583 w 173566"/>
              <a:gd name="connsiteY0" fmla="*/ 0 h 492125"/>
              <a:gd name="connsiteX1" fmla="*/ 172508 w 173566"/>
              <a:gd name="connsiteY1" fmla="*/ 47625 h 492125"/>
              <a:gd name="connsiteX2" fmla="*/ 169333 w 173566"/>
              <a:gd name="connsiteY2" fmla="*/ 425450 h 492125"/>
              <a:gd name="connsiteX3" fmla="*/ 1058 w 173566"/>
              <a:gd name="connsiteY3" fmla="*/ 492125 h 492125"/>
              <a:gd name="connsiteX4" fmla="*/ 10583 w 173566"/>
              <a:gd name="connsiteY4" fmla="*/ 0 h 492125"/>
              <a:gd name="connsiteX0" fmla="*/ 0 w 162983"/>
              <a:gd name="connsiteY0" fmla="*/ 0 h 425450"/>
              <a:gd name="connsiteX1" fmla="*/ 161925 w 162983"/>
              <a:gd name="connsiteY1" fmla="*/ 47625 h 425450"/>
              <a:gd name="connsiteX2" fmla="*/ 158750 w 162983"/>
              <a:gd name="connsiteY2" fmla="*/ 425450 h 425450"/>
              <a:gd name="connsiteX3" fmla="*/ 6350 w 162983"/>
              <a:gd name="connsiteY3" fmla="*/ 393700 h 425450"/>
              <a:gd name="connsiteX4" fmla="*/ 0 w 162983"/>
              <a:gd name="connsiteY4" fmla="*/ 0 h 425450"/>
              <a:gd name="connsiteX0" fmla="*/ 0 w 178858"/>
              <a:gd name="connsiteY0" fmla="*/ 0 h 425450"/>
              <a:gd name="connsiteX1" fmla="*/ 177800 w 178858"/>
              <a:gd name="connsiteY1" fmla="*/ 15875 h 425450"/>
              <a:gd name="connsiteX2" fmla="*/ 158750 w 178858"/>
              <a:gd name="connsiteY2" fmla="*/ 425450 h 425450"/>
              <a:gd name="connsiteX3" fmla="*/ 6350 w 178858"/>
              <a:gd name="connsiteY3" fmla="*/ 393700 h 425450"/>
              <a:gd name="connsiteX4" fmla="*/ 0 w 178858"/>
              <a:gd name="connsiteY4" fmla="*/ 0 h 425450"/>
              <a:gd name="connsiteX0" fmla="*/ 0 w 169333"/>
              <a:gd name="connsiteY0" fmla="*/ 0 h 425450"/>
              <a:gd name="connsiteX1" fmla="*/ 168275 w 169333"/>
              <a:gd name="connsiteY1" fmla="*/ 57150 h 425450"/>
              <a:gd name="connsiteX2" fmla="*/ 158750 w 169333"/>
              <a:gd name="connsiteY2" fmla="*/ 425450 h 425450"/>
              <a:gd name="connsiteX3" fmla="*/ 6350 w 169333"/>
              <a:gd name="connsiteY3" fmla="*/ 393700 h 425450"/>
              <a:gd name="connsiteX4" fmla="*/ 0 w 169333"/>
              <a:gd name="connsiteY4" fmla="*/ 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33" h="425450">
                <a:moveTo>
                  <a:pt x="0" y="0"/>
                </a:moveTo>
                <a:lnTo>
                  <a:pt x="168275" y="57150"/>
                </a:lnTo>
                <a:cubicBezTo>
                  <a:pt x="169333" y="186267"/>
                  <a:pt x="157692" y="296333"/>
                  <a:pt x="158750" y="425450"/>
                </a:cubicBezTo>
                <a:lnTo>
                  <a:pt x="6350" y="393700"/>
                </a:lnTo>
                <a:cubicBezTo>
                  <a:pt x="5292" y="268817"/>
                  <a:pt x="1058" y="124883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Whipsmart" panose="020B0502030203050204" pitchFamily="34" charset="0"/>
            </a:endParaRPr>
          </a:p>
        </p:txBody>
      </p:sp>
      <p:sp>
        <p:nvSpPr>
          <p:cNvPr id="28" name="Szabadkézi sokszög 102"/>
          <p:cNvSpPr/>
          <p:nvPr/>
        </p:nvSpPr>
        <p:spPr>
          <a:xfrm>
            <a:off x="3320937" y="5171168"/>
            <a:ext cx="180975" cy="357188"/>
          </a:xfrm>
          <a:custGeom>
            <a:avLst/>
            <a:gdLst>
              <a:gd name="connsiteX0" fmla="*/ 0 w 158750"/>
              <a:gd name="connsiteY0" fmla="*/ 31750 h 406400"/>
              <a:gd name="connsiteX1" fmla="*/ 155575 w 158750"/>
              <a:gd name="connsiteY1" fmla="*/ 0 h 406400"/>
              <a:gd name="connsiteX2" fmla="*/ 158750 w 158750"/>
              <a:gd name="connsiteY2" fmla="*/ 387350 h 406400"/>
              <a:gd name="connsiteX3" fmla="*/ 3175 w 158750"/>
              <a:gd name="connsiteY3" fmla="*/ 406400 h 406400"/>
              <a:gd name="connsiteX4" fmla="*/ 0 w 158750"/>
              <a:gd name="connsiteY4" fmla="*/ 31750 h 406400"/>
              <a:gd name="connsiteX0" fmla="*/ 0 w 156633"/>
              <a:gd name="connsiteY0" fmla="*/ 31750 h 406400"/>
              <a:gd name="connsiteX1" fmla="*/ 155575 w 156633"/>
              <a:gd name="connsiteY1" fmla="*/ 0 h 406400"/>
              <a:gd name="connsiteX2" fmla="*/ 155575 w 156633"/>
              <a:gd name="connsiteY2" fmla="*/ 400050 h 406400"/>
              <a:gd name="connsiteX3" fmla="*/ 3175 w 156633"/>
              <a:gd name="connsiteY3" fmla="*/ 406400 h 406400"/>
              <a:gd name="connsiteX4" fmla="*/ 0 w 156633"/>
              <a:gd name="connsiteY4" fmla="*/ 31750 h 406400"/>
              <a:gd name="connsiteX0" fmla="*/ 0 w 156633"/>
              <a:gd name="connsiteY0" fmla="*/ 31750 h 406400"/>
              <a:gd name="connsiteX1" fmla="*/ 155575 w 156633"/>
              <a:gd name="connsiteY1" fmla="*/ 0 h 406400"/>
              <a:gd name="connsiteX2" fmla="*/ 155575 w 156633"/>
              <a:gd name="connsiteY2" fmla="*/ 396875 h 406400"/>
              <a:gd name="connsiteX3" fmla="*/ 3175 w 156633"/>
              <a:gd name="connsiteY3" fmla="*/ 406400 h 406400"/>
              <a:gd name="connsiteX4" fmla="*/ 0 w 156633"/>
              <a:gd name="connsiteY4" fmla="*/ 31750 h 406400"/>
              <a:gd name="connsiteX0" fmla="*/ 0 w 261408"/>
              <a:gd name="connsiteY0" fmla="*/ 0 h 457200"/>
              <a:gd name="connsiteX1" fmla="*/ 260350 w 261408"/>
              <a:gd name="connsiteY1" fmla="*/ 50800 h 457200"/>
              <a:gd name="connsiteX2" fmla="*/ 260350 w 261408"/>
              <a:gd name="connsiteY2" fmla="*/ 447675 h 457200"/>
              <a:gd name="connsiteX3" fmla="*/ 107950 w 261408"/>
              <a:gd name="connsiteY3" fmla="*/ 457200 h 457200"/>
              <a:gd name="connsiteX4" fmla="*/ 0 w 261408"/>
              <a:gd name="connsiteY4" fmla="*/ 0 h 457200"/>
              <a:gd name="connsiteX0" fmla="*/ 0 w 260350"/>
              <a:gd name="connsiteY0" fmla="*/ 0 h 457200"/>
              <a:gd name="connsiteX1" fmla="*/ 231775 w 260350"/>
              <a:gd name="connsiteY1" fmla="*/ 22225 h 457200"/>
              <a:gd name="connsiteX2" fmla="*/ 260350 w 260350"/>
              <a:gd name="connsiteY2" fmla="*/ 447675 h 457200"/>
              <a:gd name="connsiteX3" fmla="*/ 107950 w 260350"/>
              <a:gd name="connsiteY3" fmla="*/ 457200 h 457200"/>
              <a:gd name="connsiteX4" fmla="*/ 0 w 260350"/>
              <a:gd name="connsiteY4" fmla="*/ 0 h 457200"/>
              <a:gd name="connsiteX0" fmla="*/ 0 w 260350"/>
              <a:gd name="connsiteY0" fmla="*/ 0 h 447675"/>
              <a:gd name="connsiteX1" fmla="*/ 231775 w 260350"/>
              <a:gd name="connsiteY1" fmla="*/ 22225 h 447675"/>
              <a:gd name="connsiteX2" fmla="*/ 260350 w 260350"/>
              <a:gd name="connsiteY2" fmla="*/ 447675 h 447675"/>
              <a:gd name="connsiteX3" fmla="*/ 9525 w 260350"/>
              <a:gd name="connsiteY3" fmla="*/ 425450 h 447675"/>
              <a:gd name="connsiteX4" fmla="*/ 0 w 260350"/>
              <a:gd name="connsiteY4" fmla="*/ 0 h 447675"/>
              <a:gd name="connsiteX0" fmla="*/ 0 w 241300"/>
              <a:gd name="connsiteY0" fmla="*/ 0 h 476250"/>
              <a:gd name="connsiteX1" fmla="*/ 231775 w 241300"/>
              <a:gd name="connsiteY1" fmla="*/ 22225 h 476250"/>
              <a:gd name="connsiteX2" fmla="*/ 241300 w 241300"/>
              <a:gd name="connsiteY2" fmla="*/ 476250 h 476250"/>
              <a:gd name="connsiteX3" fmla="*/ 9525 w 241300"/>
              <a:gd name="connsiteY3" fmla="*/ 425450 h 476250"/>
              <a:gd name="connsiteX4" fmla="*/ 0 w 241300"/>
              <a:gd name="connsiteY4" fmla="*/ 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00" h="476250">
                <a:moveTo>
                  <a:pt x="0" y="0"/>
                </a:moveTo>
                <a:lnTo>
                  <a:pt x="231775" y="22225"/>
                </a:lnTo>
                <a:cubicBezTo>
                  <a:pt x="232833" y="151342"/>
                  <a:pt x="240242" y="347133"/>
                  <a:pt x="241300" y="476250"/>
                </a:cubicBezTo>
                <a:lnTo>
                  <a:pt x="9525" y="425450"/>
                </a:lnTo>
                <a:cubicBezTo>
                  <a:pt x="8467" y="300567"/>
                  <a:pt x="1058" y="124883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Whipsmart" panose="020B0502030203050204" pitchFamily="34" charset="0"/>
            </a:endParaRPr>
          </a:p>
        </p:txBody>
      </p:sp>
      <p:sp>
        <p:nvSpPr>
          <p:cNvPr id="29" name="Szabadkézi sokszög 103"/>
          <p:cNvSpPr/>
          <p:nvPr/>
        </p:nvSpPr>
        <p:spPr>
          <a:xfrm>
            <a:off x="3515406" y="5206887"/>
            <a:ext cx="225425" cy="359569"/>
          </a:xfrm>
          <a:custGeom>
            <a:avLst/>
            <a:gdLst>
              <a:gd name="connsiteX0" fmla="*/ 0 w 158750"/>
              <a:gd name="connsiteY0" fmla="*/ 31750 h 406400"/>
              <a:gd name="connsiteX1" fmla="*/ 155575 w 158750"/>
              <a:gd name="connsiteY1" fmla="*/ 0 h 406400"/>
              <a:gd name="connsiteX2" fmla="*/ 158750 w 158750"/>
              <a:gd name="connsiteY2" fmla="*/ 387350 h 406400"/>
              <a:gd name="connsiteX3" fmla="*/ 3175 w 158750"/>
              <a:gd name="connsiteY3" fmla="*/ 406400 h 406400"/>
              <a:gd name="connsiteX4" fmla="*/ 0 w 158750"/>
              <a:gd name="connsiteY4" fmla="*/ 31750 h 406400"/>
              <a:gd name="connsiteX0" fmla="*/ 0 w 156633"/>
              <a:gd name="connsiteY0" fmla="*/ 31750 h 406400"/>
              <a:gd name="connsiteX1" fmla="*/ 155575 w 156633"/>
              <a:gd name="connsiteY1" fmla="*/ 0 h 406400"/>
              <a:gd name="connsiteX2" fmla="*/ 155575 w 156633"/>
              <a:gd name="connsiteY2" fmla="*/ 400050 h 406400"/>
              <a:gd name="connsiteX3" fmla="*/ 3175 w 156633"/>
              <a:gd name="connsiteY3" fmla="*/ 406400 h 406400"/>
              <a:gd name="connsiteX4" fmla="*/ 0 w 156633"/>
              <a:gd name="connsiteY4" fmla="*/ 31750 h 406400"/>
              <a:gd name="connsiteX0" fmla="*/ 0 w 156633"/>
              <a:gd name="connsiteY0" fmla="*/ 31750 h 406400"/>
              <a:gd name="connsiteX1" fmla="*/ 155575 w 156633"/>
              <a:gd name="connsiteY1" fmla="*/ 0 h 406400"/>
              <a:gd name="connsiteX2" fmla="*/ 155575 w 156633"/>
              <a:gd name="connsiteY2" fmla="*/ 396875 h 406400"/>
              <a:gd name="connsiteX3" fmla="*/ 3175 w 156633"/>
              <a:gd name="connsiteY3" fmla="*/ 406400 h 406400"/>
              <a:gd name="connsiteX4" fmla="*/ 0 w 156633"/>
              <a:gd name="connsiteY4" fmla="*/ 31750 h 406400"/>
              <a:gd name="connsiteX0" fmla="*/ 0 w 242358"/>
              <a:gd name="connsiteY0" fmla="*/ 0 h 466725"/>
              <a:gd name="connsiteX1" fmla="*/ 241300 w 242358"/>
              <a:gd name="connsiteY1" fmla="*/ 60325 h 466725"/>
              <a:gd name="connsiteX2" fmla="*/ 241300 w 242358"/>
              <a:gd name="connsiteY2" fmla="*/ 457200 h 466725"/>
              <a:gd name="connsiteX3" fmla="*/ 88900 w 242358"/>
              <a:gd name="connsiteY3" fmla="*/ 466725 h 466725"/>
              <a:gd name="connsiteX4" fmla="*/ 0 w 242358"/>
              <a:gd name="connsiteY4" fmla="*/ 0 h 466725"/>
              <a:gd name="connsiteX0" fmla="*/ 0 w 245533"/>
              <a:gd name="connsiteY0" fmla="*/ 0 h 466725"/>
              <a:gd name="connsiteX1" fmla="*/ 244475 w 245533"/>
              <a:gd name="connsiteY1" fmla="*/ 31750 h 466725"/>
              <a:gd name="connsiteX2" fmla="*/ 241300 w 245533"/>
              <a:gd name="connsiteY2" fmla="*/ 457200 h 466725"/>
              <a:gd name="connsiteX3" fmla="*/ 88900 w 245533"/>
              <a:gd name="connsiteY3" fmla="*/ 466725 h 466725"/>
              <a:gd name="connsiteX4" fmla="*/ 0 w 245533"/>
              <a:gd name="connsiteY4" fmla="*/ 0 h 466725"/>
              <a:gd name="connsiteX0" fmla="*/ 26458 w 271991"/>
              <a:gd name="connsiteY0" fmla="*/ 0 h 463550"/>
              <a:gd name="connsiteX1" fmla="*/ 270933 w 271991"/>
              <a:gd name="connsiteY1" fmla="*/ 31750 h 463550"/>
              <a:gd name="connsiteX2" fmla="*/ 267758 w 271991"/>
              <a:gd name="connsiteY2" fmla="*/ 457200 h 463550"/>
              <a:gd name="connsiteX3" fmla="*/ 1058 w 271991"/>
              <a:gd name="connsiteY3" fmla="*/ 463550 h 463550"/>
              <a:gd name="connsiteX4" fmla="*/ 26458 w 271991"/>
              <a:gd name="connsiteY4" fmla="*/ 0 h 463550"/>
              <a:gd name="connsiteX0" fmla="*/ 26458 w 286808"/>
              <a:gd name="connsiteY0" fmla="*/ 0 h 498475"/>
              <a:gd name="connsiteX1" fmla="*/ 270933 w 286808"/>
              <a:gd name="connsiteY1" fmla="*/ 31750 h 498475"/>
              <a:gd name="connsiteX2" fmla="*/ 286808 w 286808"/>
              <a:gd name="connsiteY2" fmla="*/ 498475 h 498475"/>
              <a:gd name="connsiteX3" fmla="*/ 1058 w 286808"/>
              <a:gd name="connsiteY3" fmla="*/ 463550 h 498475"/>
              <a:gd name="connsiteX4" fmla="*/ 26458 w 286808"/>
              <a:gd name="connsiteY4" fmla="*/ 0 h 498475"/>
              <a:gd name="connsiteX0" fmla="*/ 26458 w 300566"/>
              <a:gd name="connsiteY0" fmla="*/ 0 h 498475"/>
              <a:gd name="connsiteX1" fmla="*/ 299508 w 300566"/>
              <a:gd name="connsiteY1" fmla="*/ 53975 h 498475"/>
              <a:gd name="connsiteX2" fmla="*/ 286808 w 300566"/>
              <a:gd name="connsiteY2" fmla="*/ 498475 h 498475"/>
              <a:gd name="connsiteX3" fmla="*/ 1058 w 300566"/>
              <a:gd name="connsiteY3" fmla="*/ 463550 h 498475"/>
              <a:gd name="connsiteX4" fmla="*/ 26458 w 300566"/>
              <a:gd name="connsiteY4" fmla="*/ 0 h 498475"/>
              <a:gd name="connsiteX0" fmla="*/ 10583 w 300566"/>
              <a:gd name="connsiteY0" fmla="*/ 0 h 479425"/>
              <a:gd name="connsiteX1" fmla="*/ 299508 w 300566"/>
              <a:gd name="connsiteY1" fmla="*/ 34925 h 479425"/>
              <a:gd name="connsiteX2" fmla="*/ 286808 w 300566"/>
              <a:gd name="connsiteY2" fmla="*/ 479425 h 479425"/>
              <a:gd name="connsiteX3" fmla="*/ 1058 w 300566"/>
              <a:gd name="connsiteY3" fmla="*/ 444500 h 479425"/>
              <a:gd name="connsiteX4" fmla="*/ 10583 w 300566"/>
              <a:gd name="connsiteY4" fmla="*/ 0 h 479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566" h="479425">
                <a:moveTo>
                  <a:pt x="10583" y="0"/>
                </a:moveTo>
                <a:lnTo>
                  <a:pt x="299508" y="34925"/>
                </a:lnTo>
                <a:cubicBezTo>
                  <a:pt x="300566" y="164042"/>
                  <a:pt x="285750" y="350308"/>
                  <a:pt x="286808" y="479425"/>
                </a:cubicBezTo>
                <a:lnTo>
                  <a:pt x="1058" y="444500"/>
                </a:lnTo>
                <a:cubicBezTo>
                  <a:pt x="0" y="319617"/>
                  <a:pt x="11641" y="124883"/>
                  <a:pt x="10583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Whipsmart" panose="020B0502030203050204" pitchFamily="34" charset="0"/>
            </a:endParaRPr>
          </a:p>
        </p:txBody>
      </p:sp>
      <p:sp>
        <p:nvSpPr>
          <p:cNvPr id="30" name="Szabadkézi sokszög 104"/>
          <p:cNvSpPr/>
          <p:nvPr/>
        </p:nvSpPr>
        <p:spPr>
          <a:xfrm>
            <a:off x="3751945" y="5218793"/>
            <a:ext cx="230981" cy="426244"/>
          </a:xfrm>
          <a:custGeom>
            <a:avLst/>
            <a:gdLst>
              <a:gd name="connsiteX0" fmla="*/ 0 w 158750"/>
              <a:gd name="connsiteY0" fmla="*/ 31750 h 406400"/>
              <a:gd name="connsiteX1" fmla="*/ 155575 w 158750"/>
              <a:gd name="connsiteY1" fmla="*/ 0 h 406400"/>
              <a:gd name="connsiteX2" fmla="*/ 158750 w 158750"/>
              <a:gd name="connsiteY2" fmla="*/ 387350 h 406400"/>
              <a:gd name="connsiteX3" fmla="*/ 3175 w 158750"/>
              <a:gd name="connsiteY3" fmla="*/ 406400 h 406400"/>
              <a:gd name="connsiteX4" fmla="*/ 0 w 158750"/>
              <a:gd name="connsiteY4" fmla="*/ 31750 h 406400"/>
              <a:gd name="connsiteX0" fmla="*/ 0 w 156633"/>
              <a:gd name="connsiteY0" fmla="*/ 31750 h 406400"/>
              <a:gd name="connsiteX1" fmla="*/ 155575 w 156633"/>
              <a:gd name="connsiteY1" fmla="*/ 0 h 406400"/>
              <a:gd name="connsiteX2" fmla="*/ 155575 w 156633"/>
              <a:gd name="connsiteY2" fmla="*/ 400050 h 406400"/>
              <a:gd name="connsiteX3" fmla="*/ 3175 w 156633"/>
              <a:gd name="connsiteY3" fmla="*/ 406400 h 406400"/>
              <a:gd name="connsiteX4" fmla="*/ 0 w 156633"/>
              <a:gd name="connsiteY4" fmla="*/ 31750 h 406400"/>
              <a:gd name="connsiteX0" fmla="*/ 0 w 156633"/>
              <a:gd name="connsiteY0" fmla="*/ 31750 h 406400"/>
              <a:gd name="connsiteX1" fmla="*/ 155575 w 156633"/>
              <a:gd name="connsiteY1" fmla="*/ 0 h 406400"/>
              <a:gd name="connsiteX2" fmla="*/ 155575 w 156633"/>
              <a:gd name="connsiteY2" fmla="*/ 396875 h 406400"/>
              <a:gd name="connsiteX3" fmla="*/ 3175 w 156633"/>
              <a:gd name="connsiteY3" fmla="*/ 406400 h 406400"/>
              <a:gd name="connsiteX4" fmla="*/ 0 w 156633"/>
              <a:gd name="connsiteY4" fmla="*/ 31750 h 406400"/>
              <a:gd name="connsiteX0" fmla="*/ 0 w 258233"/>
              <a:gd name="connsiteY0" fmla="*/ 0 h 508000"/>
              <a:gd name="connsiteX1" fmla="*/ 257175 w 258233"/>
              <a:gd name="connsiteY1" fmla="*/ 101600 h 508000"/>
              <a:gd name="connsiteX2" fmla="*/ 257175 w 258233"/>
              <a:gd name="connsiteY2" fmla="*/ 498475 h 508000"/>
              <a:gd name="connsiteX3" fmla="*/ 104775 w 258233"/>
              <a:gd name="connsiteY3" fmla="*/ 508000 h 508000"/>
              <a:gd name="connsiteX4" fmla="*/ 0 w 258233"/>
              <a:gd name="connsiteY4" fmla="*/ 0 h 508000"/>
              <a:gd name="connsiteX0" fmla="*/ 0 w 299508"/>
              <a:gd name="connsiteY0" fmla="*/ 0 h 508000"/>
              <a:gd name="connsiteX1" fmla="*/ 298450 w 299508"/>
              <a:gd name="connsiteY1" fmla="*/ 60325 h 508000"/>
              <a:gd name="connsiteX2" fmla="*/ 257175 w 299508"/>
              <a:gd name="connsiteY2" fmla="*/ 498475 h 508000"/>
              <a:gd name="connsiteX3" fmla="*/ 104775 w 299508"/>
              <a:gd name="connsiteY3" fmla="*/ 508000 h 508000"/>
              <a:gd name="connsiteX4" fmla="*/ 0 w 299508"/>
              <a:gd name="connsiteY4" fmla="*/ 0 h 508000"/>
              <a:gd name="connsiteX0" fmla="*/ 0 w 299508"/>
              <a:gd name="connsiteY0" fmla="*/ 0 h 498475"/>
              <a:gd name="connsiteX1" fmla="*/ 298450 w 299508"/>
              <a:gd name="connsiteY1" fmla="*/ 60325 h 498475"/>
              <a:gd name="connsiteX2" fmla="*/ 257175 w 299508"/>
              <a:gd name="connsiteY2" fmla="*/ 498475 h 498475"/>
              <a:gd name="connsiteX3" fmla="*/ 3175 w 299508"/>
              <a:gd name="connsiteY3" fmla="*/ 492125 h 498475"/>
              <a:gd name="connsiteX4" fmla="*/ 0 w 299508"/>
              <a:gd name="connsiteY4" fmla="*/ 0 h 498475"/>
              <a:gd name="connsiteX0" fmla="*/ 0 w 307975"/>
              <a:gd name="connsiteY0" fmla="*/ 0 h 568325"/>
              <a:gd name="connsiteX1" fmla="*/ 298450 w 307975"/>
              <a:gd name="connsiteY1" fmla="*/ 60325 h 568325"/>
              <a:gd name="connsiteX2" fmla="*/ 307975 w 307975"/>
              <a:gd name="connsiteY2" fmla="*/ 568325 h 568325"/>
              <a:gd name="connsiteX3" fmla="*/ 3175 w 307975"/>
              <a:gd name="connsiteY3" fmla="*/ 492125 h 568325"/>
              <a:gd name="connsiteX4" fmla="*/ 0 w 307975"/>
              <a:gd name="connsiteY4" fmla="*/ 0 h 56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568325">
                <a:moveTo>
                  <a:pt x="0" y="0"/>
                </a:moveTo>
                <a:lnTo>
                  <a:pt x="298450" y="60325"/>
                </a:lnTo>
                <a:cubicBezTo>
                  <a:pt x="299508" y="189442"/>
                  <a:pt x="306917" y="439208"/>
                  <a:pt x="307975" y="568325"/>
                </a:cubicBezTo>
                <a:lnTo>
                  <a:pt x="3175" y="492125"/>
                </a:lnTo>
                <a:cubicBezTo>
                  <a:pt x="2117" y="367242"/>
                  <a:pt x="1058" y="124883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Whipsmart" panose="020B0502030203050204" pitchFamily="34" charset="0"/>
            </a:endParaRPr>
          </a:p>
        </p:txBody>
      </p:sp>
      <p:sp>
        <p:nvSpPr>
          <p:cNvPr id="31" name="Cloud 30"/>
          <p:cNvSpPr/>
          <p:nvPr/>
        </p:nvSpPr>
        <p:spPr>
          <a:xfrm>
            <a:off x="4262804" y="2457547"/>
            <a:ext cx="2749163" cy="2164742"/>
          </a:xfrm>
          <a:prstGeom prst="cloud">
            <a:avLst/>
          </a:prstGeom>
          <a:solidFill>
            <a:srgbClr val="007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2" name="Egyenes összekötő nyíllal 75"/>
          <p:cNvCxnSpPr/>
          <p:nvPr/>
        </p:nvCxnSpPr>
        <p:spPr>
          <a:xfrm flipV="1">
            <a:off x="3999592" y="2801753"/>
            <a:ext cx="3114675" cy="126894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gyenes összekötő nyíllal 64"/>
          <p:cNvCxnSpPr/>
          <p:nvPr/>
        </p:nvCxnSpPr>
        <p:spPr>
          <a:xfrm flipV="1">
            <a:off x="462644" y="4371259"/>
            <a:ext cx="2794000" cy="114300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27868" y="4609193"/>
            <a:ext cx="532293" cy="468768"/>
          </a:xfrm>
          <a:prstGeom prst="rect">
            <a:avLst/>
          </a:prstGeom>
        </p:spPr>
      </p:pic>
      <p:sp>
        <p:nvSpPr>
          <p:cNvPr id="35" name="Oval 34"/>
          <p:cNvSpPr/>
          <p:nvPr/>
        </p:nvSpPr>
        <p:spPr>
          <a:xfrm>
            <a:off x="4766993" y="3659074"/>
            <a:ext cx="128588" cy="128588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/>
          <p:cNvSpPr/>
          <p:nvPr/>
        </p:nvSpPr>
        <p:spPr>
          <a:xfrm>
            <a:off x="5030203" y="3542204"/>
            <a:ext cx="128588" cy="128588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/>
          <p:cNvSpPr/>
          <p:nvPr/>
        </p:nvSpPr>
        <p:spPr>
          <a:xfrm>
            <a:off x="5293413" y="3436222"/>
            <a:ext cx="128588" cy="128588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Rectangle 32"/>
          <p:cNvSpPr>
            <a:spLocks noChangeArrowheads="1"/>
          </p:cNvSpPr>
          <p:nvPr/>
        </p:nvSpPr>
        <p:spPr bwMode="auto">
          <a:xfrm>
            <a:off x="4847737" y="3273445"/>
            <a:ext cx="29848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altLang="en-US" sz="2100" dirty="0">
                <a:latin typeface="Whipsmart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16836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500"/>
                            </p:stCondLst>
                            <p:childTnLst>
                              <p:par>
                                <p:cTn id="7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000"/>
                            </p:stCondLst>
                            <p:childTnLst>
                              <p:par>
                                <p:cTn id="8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500"/>
                            </p:stCondLst>
                            <p:childTnLst>
                              <p:par>
                                <p:cTn id="9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000"/>
                            </p:stCondLst>
                            <p:childTnLst>
                              <p:par>
                                <p:cTn id="9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Sphere</a:t>
            </a:r>
            <a:r>
              <a:rPr lang="hu-HU" dirty="0" smtClean="0"/>
              <a:t> </a:t>
            </a:r>
            <a:r>
              <a:rPr lang="hu-HU" dirty="0" err="1" smtClean="0"/>
              <a:t>tracing</a:t>
            </a:r>
            <a:endParaRPr lang="en-US" dirty="0"/>
          </a:p>
        </p:txBody>
      </p:sp>
      <p:pic>
        <p:nvPicPr>
          <p:cNvPr id="5" name="Picture 6" descr="http://www.miqel.com/images_1/fractal_math_patterns/3-dimensional-fractal/image_thumb%5B6%5D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8907"/>
          <a:stretch>
            <a:fillRect/>
          </a:stretch>
        </p:blipFill>
        <p:spPr bwMode="auto">
          <a:xfrm>
            <a:off x="1322766" y="2277283"/>
            <a:ext cx="5103186" cy="3041927"/>
          </a:xfrm>
          <a:prstGeom prst="rect">
            <a:avLst/>
          </a:prstGeom>
          <a:noFill/>
        </p:spPr>
      </p:pic>
      <p:sp>
        <p:nvSpPr>
          <p:cNvPr id="6" name="Line 5"/>
          <p:cNvSpPr>
            <a:spLocks noChangeShapeType="1"/>
          </p:cNvSpPr>
          <p:nvPr/>
        </p:nvSpPr>
        <p:spPr bwMode="auto">
          <a:xfrm rot="20820757">
            <a:off x="1457457" y="2601060"/>
            <a:ext cx="1948320" cy="556915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en-US" sz="1350"/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 rot="20820757">
            <a:off x="574660" y="2019129"/>
            <a:ext cx="1771650" cy="17145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 type="none" w="lg" len="med"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8" name="Oval 9"/>
          <p:cNvSpPr>
            <a:spLocks noChangeArrowheads="1"/>
          </p:cNvSpPr>
          <p:nvPr/>
        </p:nvSpPr>
        <p:spPr bwMode="auto">
          <a:xfrm rot="20820757">
            <a:off x="2026434" y="2564306"/>
            <a:ext cx="628650" cy="62865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 type="none" w="lg" len="med"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9" name="Oval 11"/>
          <p:cNvSpPr>
            <a:spLocks noChangeArrowheads="1"/>
          </p:cNvSpPr>
          <p:nvPr/>
        </p:nvSpPr>
        <p:spPr bwMode="auto">
          <a:xfrm rot="20820757">
            <a:off x="2380559" y="2605774"/>
            <a:ext cx="571500" cy="5715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 type="none" w="lg" len="med"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 rot="20820757">
            <a:off x="2608162" y="2560489"/>
            <a:ext cx="651068" cy="62372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 type="none" w="lg" len="med"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1" name="Oval 7"/>
          <p:cNvSpPr>
            <a:spLocks noChangeArrowheads="1"/>
          </p:cNvSpPr>
          <p:nvPr/>
        </p:nvSpPr>
        <p:spPr bwMode="auto">
          <a:xfrm rot="20820757">
            <a:off x="1368338" y="2762810"/>
            <a:ext cx="171450" cy="171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 type="none" w="lg" len="med"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" name="Oval 13"/>
          <p:cNvSpPr>
            <a:spLocks noChangeArrowheads="1"/>
          </p:cNvSpPr>
          <p:nvPr/>
        </p:nvSpPr>
        <p:spPr bwMode="auto">
          <a:xfrm rot="20820757">
            <a:off x="3075168" y="2752672"/>
            <a:ext cx="362194" cy="35205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 type="none" w="lg" len="med"/>
          </a:ln>
        </p:spPr>
        <p:txBody>
          <a:bodyPr wrap="none" anchor="ctr"/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92354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.13108 0.0055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00" y="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108 0.00556 L 0.17569 0.0088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0" y="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569 0.0088 L 0.21684 0.01158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0" y="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0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684 0.01158 L 0.26944 0.01436 " pathEditMode="relative" rAng="0" ptsTypes="AA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0" y="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0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944 0.01436 L 0.28941 0.01598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" y="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1" grpId="1" animBg="1"/>
      <p:bldP spid="11" grpId="2" animBg="1"/>
      <p:bldP spid="11" grpId="3" animBg="1"/>
      <p:bldP spid="11" grpId="4" animBg="1"/>
      <p:bldP spid="11" grpId="5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Diszkrét dinamikus rendszerek kaotikus viselkedése</a:t>
            </a:r>
            <a:endParaRPr lang="en-US" dirty="0"/>
          </a:p>
        </p:txBody>
      </p:sp>
      <p:sp>
        <p:nvSpPr>
          <p:cNvPr id="3" name="Téglalap 2"/>
          <p:cNvSpPr/>
          <p:nvPr/>
        </p:nvSpPr>
        <p:spPr>
          <a:xfrm>
            <a:off x="3124200" y="2362200"/>
            <a:ext cx="2628900" cy="2476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>
              <a:solidFill>
                <a:schemeClr val="tx1"/>
              </a:solidFill>
              <a:latin typeface="Whipsmart" panose="020B0502030203050204" pitchFamily="34" charset="0"/>
            </a:endParaRPr>
          </a:p>
        </p:txBody>
      </p:sp>
      <p:sp>
        <p:nvSpPr>
          <p:cNvPr id="4" name="Jobbra nyíl 3"/>
          <p:cNvSpPr/>
          <p:nvPr/>
        </p:nvSpPr>
        <p:spPr>
          <a:xfrm>
            <a:off x="2286000" y="3086100"/>
            <a:ext cx="1104900" cy="990600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>
              <a:solidFill>
                <a:schemeClr val="tx1"/>
              </a:solidFill>
              <a:latin typeface="Whipsmart" panose="020B0502030203050204" pitchFamily="34" charset="0"/>
            </a:endParaRPr>
          </a:p>
        </p:txBody>
      </p:sp>
      <p:sp>
        <p:nvSpPr>
          <p:cNvPr id="5" name="Jobbra nyíl 4"/>
          <p:cNvSpPr/>
          <p:nvPr/>
        </p:nvSpPr>
        <p:spPr>
          <a:xfrm>
            <a:off x="5600700" y="3124200"/>
            <a:ext cx="1104900" cy="990600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>
              <a:solidFill>
                <a:schemeClr val="tx1"/>
              </a:solidFill>
              <a:latin typeface="Whipsmart" panose="020B0502030203050204" pitchFamily="34" charset="0"/>
            </a:endParaRPr>
          </a:p>
        </p:txBody>
      </p:sp>
      <p:sp>
        <p:nvSpPr>
          <p:cNvPr id="8" name="Szövegdoboz 7"/>
          <p:cNvSpPr txBox="1"/>
          <p:nvPr/>
        </p:nvSpPr>
        <p:spPr>
          <a:xfrm>
            <a:off x="1600200" y="3276600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smtClean="0">
                <a:latin typeface="Times New Roman" pitchFamily="18" charset="0"/>
                <a:cs typeface="Times New Roman" pitchFamily="18" charset="0"/>
              </a:rPr>
              <a:t>x</a:t>
            </a:r>
            <a:endParaRPr lang="en-US" sz="36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6743700" y="3276600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&lt;10</a:t>
            </a:r>
            <a:r>
              <a:rPr lang="en-US" sz="3600" i="1" dirty="0" smtClean="0">
                <a:latin typeface="Times New Roman" pitchFamily="18" charset="0"/>
                <a:cs typeface="Times New Roman" pitchFamily="18" charset="0"/>
              </a:rPr>
              <a:t>x&gt;</a:t>
            </a:r>
            <a:endParaRPr lang="en-US" sz="36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0" y="40767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0.478564783…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Szövegdoboz 10"/>
          <p:cNvSpPr txBox="1"/>
          <p:nvPr/>
        </p:nvSpPr>
        <p:spPr>
          <a:xfrm>
            <a:off x="5905500" y="4116169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0.785647835…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Szövegdoboz 11"/>
          <p:cNvSpPr txBox="1"/>
          <p:nvPr/>
        </p:nvSpPr>
        <p:spPr>
          <a:xfrm>
            <a:off x="0" y="46863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0.785647835…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Szövegdoboz 12"/>
          <p:cNvSpPr txBox="1"/>
          <p:nvPr/>
        </p:nvSpPr>
        <p:spPr>
          <a:xfrm>
            <a:off x="5867400" y="47625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0.856478359…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Szövegdoboz 13"/>
          <p:cNvSpPr txBox="1"/>
          <p:nvPr/>
        </p:nvSpPr>
        <p:spPr>
          <a:xfrm>
            <a:off x="0" y="54102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0.856478359…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Szövegdoboz 14"/>
          <p:cNvSpPr txBox="1"/>
          <p:nvPr/>
        </p:nvSpPr>
        <p:spPr>
          <a:xfrm>
            <a:off x="5905500" y="54483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0.564783591…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3429000" y="2705100"/>
            <a:ext cx="1981200" cy="1905000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6"/>
          <p:cNvSpPr>
            <a:spLocks noChangeShapeType="1"/>
          </p:cNvSpPr>
          <p:nvPr/>
        </p:nvSpPr>
        <p:spPr bwMode="auto">
          <a:xfrm flipV="1">
            <a:off x="3429000" y="2705100"/>
            <a:ext cx="152400" cy="1905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7"/>
          <p:cNvSpPr>
            <a:spLocks noChangeShapeType="1"/>
          </p:cNvSpPr>
          <p:nvPr/>
        </p:nvSpPr>
        <p:spPr bwMode="auto">
          <a:xfrm flipV="1">
            <a:off x="3581400" y="2705100"/>
            <a:ext cx="152400" cy="1905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Line 8"/>
          <p:cNvSpPr>
            <a:spLocks noChangeShapeType="1"/>
          </p:cNvSpPr>
          <p:nvPr/>
        </p:nvSpPr>
        <p:spPr bwMode="auto">
          <a:xfrm flipV="1">
            <a:off x="3733800" y="2705100"/>
            <a:ext cx="152400" cy="1905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Line 9"/>
          <p:cNvSpPr>
            <a:spLocks noChangeShapeType="1"/>
          </p:cNvSpPr>
          <p:nvPr/>
        </p:nvSpPr>
        <p:spPr bwMode="auto">
          <a:xfrm flipV="1">
            <a:off x="3886200" y="2705100"/>
            <a:ext cx="152400" cy="1905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Line 10"/>
          <p:cNvSpPr>
            <a:spLocks noChangeShapeType="1"/>
          </p:cNvSpPr>
          <p:nvPr/>
        </p:nvSpPr>
        <p:spPr bwMode="auto">
          <a:xfrm flipV="1">
            <a:off x="4038600" y="2705100"/>
            <a:ext cx="152400" cy="1905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11"/>
          <p:cNvSpPr>
            <a:spLocks noChangeShapeType="1"/>
          </p:cNvSpPr>
          <p:nvPr/>
        </p:nvSpPr>
        <p:spPr bwMode="auto">
          <a:xfrm flipV="1">
            <a:off x="4191000" y="2705100"/>
            <a:ext cx="152400" cy="1905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Line 12"/>
          <p:cNvSpPr>
            <a:spLocks noChangeShapeType="1"/>
          </p:cNvSpPr>
          <p:nvPr/>
        </p:nvSpPr>
        <p:spPr bwMode="auto">
          <a:xfrm flipV="1">
            <a:off x="4343400" y="2705100"/>
            <a:ext cx="152400" cy="1905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Line 13"/>
          <p:cNvSpPr>
            <a:spLocks noChangeShapeType="1"/>
          </p:cNvSpPr>
          <p:nvPr/>
        </p:nvSpPr>
        <p:spPr bwMode="auto">
          <a:xfrm flipV="1">
            <a:off x="4495800" y="2705100"/>
            <a:ext cx="152400" cy="1905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Line 14"/>
          <p:cNvSpPr>
            <a:spLocks noChangeShapeType="1"/>
          </p:cNvSpPr>
          <p:nvPr/>
        </p:nvSpPr>
        <p:spPr bwMode="auto">
          <a:xfrm flipV="1">
            <a:off x="4648200" y="2705100"/>
            <a:ext cx="152400" cy="1905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15"/>
          <p:cNvSpPr>
            <a:spLocks noChangeShapeType="1"/>
          </p:cNvSpPr>
          <p:nvPr/>
        </p:nvSpPr>
        <p:spPr bwMode="auto">
          <a:xfrm flipV="1">
            <a:off x="4800600" y="2705100"/>
            <a:ext cx="152400" cy="1905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Line 16"/>
          <p:cNvSpPr>
            <a:spLocks noChangeShapeType="1"/>
          </p:cNvSpPr>
          <p:nvPr/>
        </p:nvSpPr>
        <p:spPr bwMode="auto">
          <a:xfrm flipV="1">
            <a:off x="4953000" y="2705100"/>
            <a:ext cx="152400" cy="1905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Line 17"/>
          <p:cNvSpPr>
            <a:spLocks noChangeShapeType="1"/>
          </p:cNvSpPr>
          <p:nvPr/>
        </p:nvSpPr>
        <p:spPr bwMode="auto">
          <a:xfrm flipV="1">
            <a:off x="5105400" y="2705100"/>
            <a:ext cx="152400" cy="1905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Line 18"/>
          <p:cNvSpPr>
            <a:spLocks noChangeShapeType="1"/>
          </p:cNvSpPr>
          <p:nvPr/>
        </p:nvSpPr>
        <p:spPr bwMode="auto">
          <a:xfrm flipV="1">
            <a:off x="5257800" y="2705100"/>
            <a:ext cx="152400" cy="1905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66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Diszkrét dinamikus rendszerek kaotikus viselkedése</a:t>
            </a:r>
            <a:endParaRPr lang="en-US" dirty="0"/>
          </a:p>
        </p:txBody>
      </p:sp>
      <p:sp>
        <p:nvSpPr>
          <p:cNvPr id="3" name="Téglalap 2"/>
          <p:cNvSpPr/>
          <p:nvPr/>
        </p:nvSpPr>
        <p:spPr>
          <a:xfrm>
            <a:off x="3124200" y="2362200"/>
            <a:ext cx="2628900" cy="2476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>
              <a:solidFill>
                <a:schemeClr val="tx1"/>
              </a:solidFill>
              <a:latin typeface="Whipsmart" panose="020B0502030203050204" pitchFamily="34" charset="0"/>
            </a:endParaRPr>
          </a:p>
        </p:txBody>
      </p:sp>
      <p:sp>
        <p:nvSpPr>
          <p:cNvPr id="4" name="Jobbra nyíl 3"/>
          <p:cNvSpPr/>
          <p:nvPr/>
        </p:nvSpPr>
        <p:spPr>
          <a:xfrm>
            <a:off x="2286000" y="3086100"/>
            <a:ext cx="1104900" cy="990600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>
              <a:solidFill>
                <a:schemeClr val="tx1"/>
              </a:solidFill>
              <a:latin typeface="Whipsmart" panose="020B0502030203050204" pitchFamily="34" charset="0"/>
            </a:endParaRPr>
          </a:p>
        </p:txBody>
      </p:sp>
      <p:sp>
        <p:nvSpPr>
          <p:cNvPr id="5" name="Jobbra nyíl 4"/>
          <p:cNvSpPr/>
          <p:nvPr/>
        </p:nvSpPr>
        <p:spPr>
          <a:xfrm>
            <a:off x="5600700" y="3124200"/>
            <a:ext cx="1104900" cy="990600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>
              <a:solidFill>
                <a:schemeClr val="tx1"/>
              </a:solidFill>
              <a:latin typeface="Whipsmart" panose="020B0502030203050204" pitchFamily="34" charset="0"/>
            </a:endParaRPr>
          </a:p>
        </p:txBody>
      </p:sp>
      <p:sp>
        <p:nvSpPr>
          <p:cNvPr id="8" name="Szövegdoboz 7"/>
          <p:cNvSpPr txBox="1"/>
          <p:nvPr/>
        </p:nvSpPr>
        <p:spPr>
          <a:xfrm>
            <a:off x="1600200" y="3276600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smtClean="0">
                <a:latin typeface="Times New Roman" pitchFamily="18" charset="0"/>
                <a:cs typeface="Times New Roman" pitchFamily="18" charset="0"/>
              </a:rPr>
              <a:t>x</a:t>
            </a:r>
            <a:endParaRPr lang="en-US" sz="36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6743700" y="3276600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&lt;2</a:t>
            </a:r>
            <a:r>
              <a:rPr lang="en-US" sz="3600" i="1" dirty="0" smtClean="0">
                <a:latin typeface="Times New Roman" pitchFamily="18" charset="0"/>
                <a:cs typeface="Times New Roman" pitchFamily="18" charset="0"/>
              </a:rPr>
              <a:t>x&gt;</a:t>
            </a:r>
            <a:endParaRPr lang="en-US" sz="36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0" y="40767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0.010111011…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Szövegdoboz 10"/>
          <p:cNvSpPr txBox="1"/>
          <p:nvPr/>
        </p:nvSpPr>
        <p:spPr>
          <a:xfrm>
            <a:off x="5905500" y="4116169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0.101110111…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Szövegdoboz 11"/>
          <p:cNvSpPr txBox="1"/>
          <p:nvPr/>
        </p:nvSpPr>
        <p:spPr>
          <a:xfrm>
            <a:off x="0" y="4686300"/>
            <a:ext cx="361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0.101110111…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Szövegdoboz 12"/>
          <p:cNvSpPr txBox="1"/>
          <p:nvPr/>
        </p:nvSpPr>
        <p:spPr>
          <a:xfrm>
            <a:off x="5867400" y="47625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0.011101110…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Szövegdoboz 13"/>
          <p:cNvSpPr txBox="1"/>
          <p:nvPr/>
        </p:nvSpPr>
        <p:spPr>
          <a:xfrm>
            <a:off x="0" y="5410200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0.011101110…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Szövegdoboz 14"/>
          <p:cNvSpPr txBox="1"/>
          <p:nvPr/>
        </p:nvSpPr>
        <p:spPr>
          <a:xfrm>
            <a:off x="5867400" y="5448300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0.111011101…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3429000" y="2705100"/>
            <a:ext cx="1981200" cy="1905000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6"/>
          <p:cNvSpPr>
            <a:spLocks noChangeShapeType="1"/>
          </p:cNvSpPr>
          <p:nvPr/>
        </p:nvSpPr>
        <p:spPr bwMode="auto">
          <a:xfrm flipV="1">
            <a:off x="3429000" y="2705100"/>
            <a:ext cx="1066800" cy="1905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7"/>
          <p:cNvSpPr>
            <a:spLocks noChangeShapeType="1"/>
          </p:cNvSpPr>
          <p:nvPr/>
        </p:nvSpPr>
        <p:spPr bwMode="auto">
          <a:xfrm flipV="1">
            <a:off x="4343400" y="2705100"/>
            <a:ext cx="1028700" cy="1905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97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Diszkrét dinamikus rendszerek kaotikus viselkedése</a:t>
            </a:r>
            <a:endParaRPr lang="en-US" dirty="0"/>
          </a:p>
        </p:txBody>
      </p:sp>
      <p:sp>
        <p:nvSpPr>
          <p:cNvPr id="3" name="Téglalap 2"/>
          <p:cNvSpPr/>
          <p:nvPr/>
        </p:nvSpPr>
        <p:spPr>
          <a:xfrm>
            <a:off x="3124200" y="2362200"/>
            <a:ext cx="2628900" cy="2476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>
              <a:solidFill>
                <a:schemeClr val="tx1"/>
              </a:solidFill>
              <a:latin typeface="Whipsmart" panose="020B0502030203050204" pitchFamily="34" charset="0"/>
            </a:endParaRPr>
          </a:p>
        </p:txBody>
      </p:sp>
      <p:sp>
        <p:nvSpPr>
          <p:cNvPr id="4" name="Jobbra nyíl 3"/>
          <p:cNvSpPr/>
          <p:nvPr/>
        </p:nvSpPr>
        <p:spPr>
          <a:xfrm>
            <a:off x="2286000" y="3086100"/>
            <a:ext cx="1104900" cy="990600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>
              <a:solidFill>
                <a:schemeClr val="tx1"/>
              </a:solidFill>
              <a:latin typeface="Whipsmart" panose="020B0502030203050204" pitchFamily="34" charset="0"/>
            </a:endParaRPr>
          </a:p>
        </p:txBody>
      </p:sp>
      <p:sp>
        <p:nvSpPr>
          <p:cNvPr id="5" name="Jobbra nyíl 4"/>
          <p:cNvSpPr/>
          <p:nvPr/>
        </p:nvSpPr>
        <p:spPr>
          <a:xfrm>
            <a:off x="5600700" y="3124200"/>
            <a:ext cx="1104900" cy="990600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>
              <a:solidFill>
                <a:schemeClr val="tx1"/>
              </a:solidFill>
              <a:latin typeface="Whipsmart" panose="020B0502030203050204" pitchFamily="34" charset="0"/>
            </a:endParaRPr>
          </a:p>
        </p:txBody>
      </p:sp>
      <p:sp>
        <p:nvSpPr>
          <p:cNvPr id="8" name="Szövegdoboz 7"/>
          <p:cNvSpPr txBox="1"/>
          <p:nvPr/>
        </p:nvSpPr>
        <p:spPr>
          <a:xfrm>
            <a:off x="1600200" y="3276600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smtClean="0">
                <a:latin typeface="Times New Roman" pitchFamily="18" charset="0"/>
                <a:cs typeface="Times New Roman" pitchFamily="18" charset="0"/>
              </a:rPr>
              <a:t>x</a:t>
            </a:r>
            <a:endParaRPr lang="en-US" sz="36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6743700" y="327660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1-|2</a:t>
            </a:r>
            <a:r>
              <a:rPr lang="en-US" sz="3600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-1|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0" y="40767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0.010111011…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Szövegdoboz 10"/>
          <p:cNvSpPr txBox="1"/>
          <p:nvPr/>
        </p:nvSpPr>
        <p:spPr>
          <a:xfrm>
            <a:off x="5905500" y="4116169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0.101110111…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Szövegdoboz 11"/>
          <p:cNvSpPr txBox="1"/>
          <p:nvPr/>
        </p:nvSpPr>
        <p:spPr>
          <a:xfrm>
            <a:off x="0" y="4686300"/>
            <a:ext cx="361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0.101110111…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Szövegdoboz 12"/>
          <p:cNvSpPr txBox="1"/>
          <p:nvPr/>
        </p:nvSpPr>
        <p:spPr>
          <a:xfrm>
            <a:off x="5867400" y="4762500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0.100010001…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Szövegdoboz 13"/>
          <p:cNvSpPr txBox="1"/>
          <p:nvPr/>
        </p:nvSpPr>
        <p:spPr>
          <a:xfrm>
            <a:off x="0" y="5410200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0.100010001…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Szövegdoboz 14"/>
          <p:cNvSpPr txBox="1"/>
          <p:nvPr/>
        </p:nvSpPr>
        <p:spPr>
          <a:xfrm>
            <a:off x="5867400" y="5448300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0.000100010…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3429000" y="2705100"/>
            <a:ext cx="1981200" cy="1905000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6"/>
          <p:cNvSpPr>
            <a:spLocks noChangeShapeType="1"/>
          </p:cNvSpPr>
          <p:nvPr/>
        </p:nvSpPr>
        <p:spPr bwMode="auto">
          <a:xfrm flipV="1">
            <a:off x="3429000" y="2743200"/>
            <a:ext cx="990600" cy="18669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7"/>
          <p:cNvSpPr>
            <a:spLocks noChangeShapeType="1"/>
          </p:cNvSpPr>
          <p:nvPr/>
        </p:nvSpPr>
        <p:spPr bwMode="auto">
          <a:xfrm flipH="1" flipV="1">
            <a:off x="4457700" y="2705100"/>
            <a:ext cx="952500" cy="18669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68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 nyulak szigete</a:t>
            </a:r>
            <a:endParaRPr lang="en-US" dirty="0"/>
          </a:p>
        </p:txBody>
      </p:sp>
      <p:sp>
        <p:nvSpPr>
          <p:cNvPr id="3" name="Téglalap 2"/>
          <p:cNvSpPr/>
          <p:nvPr/>
        </p:nvSpPr>
        <p:spPr>
          <a:xfrm>
            <a:off x="3124200" y="2362200"/>
            <a:ext cx="2628900" cy="2476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>
              <a:solidFill>
                <a:schemeClr val="tx1"/>
              </a:solidFill>
              <a:latin typeface="Whipsmart" panose="020B0502030203050204" pitchFamily="34" charset="0"/>
            </a:endParaRPr>
          </a:p>
        </p:txBody>
      </p:sp>
      <p:sp>
        <p:nvSpPr>
          <p:cNvPr id="4" name="Jobbra nyíl 3"/>
          <p:cNvSpPr/>
          <p:nvPr/>
        </p:nvSpPr>
        <p:spPr>
          <a:xfrm>
            <a:off x="2286000" y="3086100"/>
            <a:ext cx="1104900" cy="990600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>
              <a:solidFill>
                <a:schemeClr val="tx1"/>
              </a:solidFill>
              <a:latin typeface="Whipsmart" panose="020B0502030203050204" pitchFamily="34" charset="0"/>
            </a:endParaRPr>
          </a:p>
        </p:txBody>
      </p:sp>
      <p:sp>
        <p:nvSpPr>
          <p:cNvPr id="5" name="Jobbra nyíl 4"/>
          <p:cNvSpPr/>
          <p:nvPr/>
        </p:nvSpPr>
        <p:spPr>
          <a:xfrm>
            <a:off x="5600700" y="3124200"/>
            <a:ext cx="1104900" cy="990600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>
              <a:solidFill>
                <a:schemeClr val="tx1"/>
              </a:solidFill>
              <a:latin typeface="Whipsmart" panose="020B0502030203050204" pitchFamily="34" charset="0"/>
            </a:endParaRPr>
          </a:p>
        </p:txBody>
      </p:sp>
      <p:sp>
        <p:nvSpPr>
          <p:cNvPr id="8" name="Szövegdoboz 7"/>
          <p:cNvSpPr txBox="1"/>
          <p:nvPr/>
        </p:nvSpPr>
        <p:spPr>
          <a:xfrm>
            <a:off x="76200" y="2876371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 smtClean="0">
                <a:latin typeface="Whipsmart" pitchFamily="34" charset="0"/>
                <a:cs typeface="Times New Roman" pitchFamily="18" charset="0"/>
              </a:rPr>
              <a:t>nyulak száma idén</a:t>
            </a:r>
            <a:endParaRPr lang="en-US" sz="3600" dirty="0">
              <a:latin typeface="Whipsmart" pitchFamily="34" charset="0"/>
              <a:cs typeface="Times New Roman" pitchFamily="18" charset="0"/>
            </a:endParaRP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3429000" y="2705100"/>
            <a:ext cx="1981200" cy="1905000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Szabadkézi sokszög 18"/>
          <p:cNvSpPr/>
          <p:nvPr/>
        </p:nvSpPr>
        <p:spPr>
          <a:xfrm>
            <a:off x="3419856" y="2703576"/>
            <a:ext cx="1993392" cy="1886712"/>
          </a:xfrm>
          <a:custGeom>
            <a:avLst/>
            <a:gdLst>
              <a:gd name="connsiteX0" fmla="*/ 0 w 1993392"/>
              <a:gd name="connsiteY0" fmla="*/ 1886712 h 1886712"/>
              <a:gd name="connsiteX1" fmla="*/ 950976 w 1993392"/>
              <a:gd name="connsiteY1" fmla="*/ 3048 h 1886712"/>
              <a:gd name="connsiteX2" fmla="*/ 1993392 w 1993392"/>
              <a:gd name="connsiteY2" fmla="*/ 1868424 h 1886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3392" h="1886712">
                <a:moveTo>
                  <a:pt x="0" y="1886712"/>
                </a:moveTo>
                <a:cubicBezTo>
                  <a:pt x="309372" y="946404"/>
                  <a:pt x="618744" y="6096"/>
                  <a:pt x="950976" y="3048"/>
                </a:cubicBezTo>
                <a:cubicBezTo>
                  <a:pt x="1283208" y="0"/>
                  <a:pt x="1638300" y="934212"/>
                  <a:pt x="1993392" y="1868424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Szövegdoboz 19"/>
          <p:cNvSpPr txBox="1"/>
          <p:nvPr/>
        </p:nvSpPr>
        <p:spPr>
          <a:xfrm>
            <a:off x="6705600" y="2781300"/>
            <a:ext cx="2438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 smtClean="0">
                <a:latin typeface="Whipsmart" pitchFamily="34" charset="0"/>
                <a:cs typeface="Times New Roman" pitchFamily="18" charset="0"/>
              </a:rPr>
              <a:t>nyulak száma jövőre</a:t>
            </a:r>
            <a:endParaRPr lang="en-US" sz="3600" dirty="0">
              <a:latin typeface="Whipsmart" pitchFamily="34" charset="0"/>
              <a:cs typeface="Times New Roman" pitchFamily="18" charset="0"/>
            </a:endParaRPr>
          </a:p>
        </p:txBody>
      </p:sp>
      <p:sp>
        <p:nvSpPr>
          <p:cNvPr id="21" name="Rectangle 3"/>
          <p:cNvSpPr>
            <a:spLocks noChangeArrowheads="1"/>
          </p:cNvSpPr>
          <p:nvPr/>
        </p:nvSpPr>
        <p:spPr bwMode="auto">
          <a:xfrm>
            <a:off x="2705100" y="5257800"/>
            <a:ext cx="3827972" cy="643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 err="1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hu-HU" sz="3600" baseline="-25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hu-HU" sz="3600" baseline="-25000" dirty="0" smtClean="0">
                <a:latin typeface="Times New Roman" pitchFamily="18" charset="0"/>
                <a:cs typeface="Times New Roman" pitchFamily="18" charset="0"/>
              </a:rPr>
              <a:t>+1</a:t>
            </a:r>
            <a:r>
              <a:rPr lang="hu-HU" sz="3600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hu-HU" sz="3600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 C </a:t>
            </a:r>
            <a:r>
              <a:rPr lang="hu-HU" sz="3600" dirty="0" err="1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hu-HU" sz="3600" baseline="-25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hu-HU" sz="3600" dirty="0" smtClean="0">
                <a:latin typeface="Times New Roman" pitchFamily="18" charset="0"/>
                <a:cs typeface="Times New Roman" pitchFamily="18" charset="0"/>
              </a:rPr>
              <a:t> (1-S</a:t>
            </a:r>
            <a:r>
              <a:rPr lang="hu-HU" sz="3600" baseline="-25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hu-HU" sz="36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cxnSp>
        <p:nvCxnSpPr>
          <p:cNvPr id="23" name="Egyenes összekötő 22"/>
          <p:cNvCxnSpPr>
            <a:stCxn id="19" idx="1"/>
            <a:endCxn id="16" idx="2"/>
          </p:cNvCxnSpPr>
          <p:nvPr/>
        </p:nvCxnSpPr>
        <p:spPr>
          <a:xfrm>
            <a:off x="4370832" y="2706624"/>
            <a:ext cx="48768" cy="1903476"/>
          </a:xfrm>
          <a:prstGeom prst="line">
            <a:avLst/>
          </a:prstGeom>
          <a:ln w="38100">
            <a:solidFill>
              <a:srgbClr val="00B0F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87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  <a:noFill/>
          <a:ln/>
        </p:spPr>
        <p:txBody>
          <a:bodyPr>
            <a:normAutofit/>
          </a:bodyPr>
          <a:lstStyle/>
          <a:p>
            <a:r>
              <a:rPr lang="hu-HU" dirty="0" smtClean="0"/>
              <a:t>Alacsony</a:t>
            </a:r>
            <a:r>
              <a:rPr lang="en-US" dirty="0" smtClean="0"/>
              <a:t> C</a:t>
            </a:r>
            <a:endParaRPr lang="hu-HU" dirty="0"/>
          </a:p>
        </p:txBody>
      </p:sp>
      <p:pic>
        <p:nvPicPr>
          <p:cNvPr id="157702" name="Picture 6"/>
          <p:cNvPicPr>
            <a:picLocks noChangeAspect="1" noChangeArrowheads="1"/>
          </p:cNvPicPr>
          <p:nvPr/>
        </p:nvPicPr>
        <p:blipFill>
          <a:blip r:embed="rId3" cstate="print">
            <a:grayscl/>
            <a:biLevel thresh="50000"/>
          </a:blip>
          <a:srcRect/>
          <a:stretch>
            <a:fillRect/>
          </a:stretch>
        </p:blipFill>
        <p:spPr bwMode="auto">
          <a:xfrm>
            <a:off x="0" y="2590800"/>
            <a:ext cx="4495800" cy="324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7703" name="Picture 7"/>
          <p:cNvPicPr>
            <a:picLocks noChangeAspect="1" noChangeArrowheads="1"/>
          </p:cNvPicPr>
          <p:nvPr/>
        </p:nvPicPr>
        <p:blipFill>
          <a:blip r:embed="rId4" cstate="print">
            <a:lum contrast="40000"/>
          </a:blip>
          <a:srcRect/>
          <a:stretch>
            <a:fillRect/>
          </a:stretch>
        </p:blipFill>
        <p:spPr bwMode="auto">
          <a:xfrm>
            <a:off x="4648200" y="2590800"/>
            <a:ext cx="4495800" cy="321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476500" y="1714500"/>
            <a:ext cx="3827972" cy="643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 err="1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hu-HU" sz="3600" baseline="-25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hu-HU" sz="3600" baseline="-25000" dirty="0" smtClean="0">
                <a:latin typeface="Times New Roman" pitchFamily="18" charset="0"/>
                <a:cs typeface="Times New Roman" pitchFamily="18" charset="0"/>
              </a:rPr>
              <a:t>+1</a:t>
            </a:r>
            <a:r>
              <a:rPr lang="hu-HU" sz="3600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hu-HU" sz="3600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 C </a:t>
            </a:r>
            <a:r>
              <a:rPr lang="hu-HU" sz="3600" dirty="0" err="1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hu-HU" sz="3600" baseline="-25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hu-HU" sz="3600" dirty="0" smtClean="0">
                <a:latin typeface="Times New Roman" pitchFamily="18" charset="0"/>
                <a:cs typeface="Times New Roman" pitchFamily="18" charset="0"/>
              </a:rPr>
              <a:t> (1-S</a:t>
            </a:r>
            <a:r>
              <a:rPr lang="hu-HU" sz="3600" baseline="-25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hu-HU" sz="36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579168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1026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hu-HU" dirty="0" smtClean="0"/>
              <a:t>Közepes </a:t>
            </a:r>
            <a:r>
              <a:rPr lang="en-US" dirty="0" smtClean="0"/>
              <a:t>C</a:t>
            </a:r>
            <a:endParaRPr lang="hu-HU" dirty="0"/>
          </a:p>
        </p:txBody>
      </p:sp>
      <p:pic>
        <p:nvPicPr>
          <p:cNvPr id="159750" name="Picture 103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2667000"/>
            <a:ext cx="44196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9749" name="Picture 1029"/>
          <p:cNvPicPr>
            <a:picLocks noChangeAspect="1" noChangeArrowheads="1"/>
          </p:cNvPicPr>
          <p:nvPr/>
        </p:nvPicPr>
        <p:blipFill>
          <a:blip r:embed="rId4" cstate="print">
            <a:lum bright="-4000" contrast="-2000"/>
            <a:grayscl/>
            <a:biLevel thresh="50000"/>
          </a:blip>
          <a:srcRect/>
          <a:stretch>
            <a:fillRect/>
          </a:stretch>
        </p:blipFill>
        <p:spPr bwMode="auto">
          <a:xfrm>
            <a:off x="0" y="2667000"/>
            <a:ext cx="4495800" cy="324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8730080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1026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hu-HU" dirty="0" smtClean="0"/>
              <a:t>Magas</a:t>
            </a:r>
            <a:r>
              <a:rPr lang="en-US" dirty="0" smtClean="0"/>
              <a:t> C</a:t>
            </a:r>
            <a:endParaRPr lang="hu-HU" dirty="0"/>
          </a:p>
        </p:txBody>
      </p:sp>
      <p:pic>
        <p:nvPicPr>
          <p:cNvPr id="161797" name="Picture 102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667000"/>
            <a:ext cx="4495800" cy="324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1798" name="Picture 103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2667000"/>
            <a:ext cx="4572000" cy="326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290328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Kaotikus rendszerek a síkon</a:t>
            </a:r>
            <a:endParaRPr lang="hu-HU" dirty="0"/>
          </a:p>
        </p:txBody>
      </p:sp>
      <p:sp>
        <p:nvSpPr>
          <p:cNvPr id="184323" name="Rectangle 1027"/>
          <p:cNvSpPr>
            <a:spLocks noChangeArrowheads="1"/>
          </p:cNvSpPr>
          <p:nvPr/>
        </p:nvSpPr>
        <p:spPr bwMode="auto">
          <a:xfrm>
            <a:off x="1524000" y="2286000"/>
            <a:ext cx="1905000" cy="1143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hu-HU" sz="2800" i="1" dirty="0"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184324" name="Oval 1028"/>
          <p:cNvSpPr>
            <a:spLocks noChangeArrowheads="1"/>
          </p:cNvSpPr>
          <p:nvPr/>
        </p:nvSpPr>
        <p:spPr bwMode="auto">
          <a:xfrm>
            <a:off x="1676400" y="4038600"/>
            <a:ext cx="1600200" cy="6096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hu-HU" sz="2800" i="1" dirty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hu-HU" sz="2800" dirty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2800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hu-HU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i="1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endParaRPr lang="hu-HU" sz="28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4325" name="Freeform 1029"/>
          <p:cNvSpPr>
            <a:spLocks/>
          </p:cNvSpPr>
          <p:nvPr/>
        </p:nvSpPr>
        <p:spPr bwMode="auto">
          <a:xfrm>
            <a:off x="838200" y="2895600"/>
            <a:ext cx="838200" cy="1447800"/>
          </a:xfrm>
          <a:custGeom>
            <a:avLst/>
            <a:gdLst/>
            <a:ahLst/>
            <a:cxnLst>
              <a:cxn ang="0">
                <a:pos x="528" y="912"/>
              </a:cxn>
              <a:cxn ang="0">
                <a:pos x="0" y="912"/>
              </a:cxn>
              <a:cxn ang="0">
                <a:pos x="0" y="0"/>
              </a:cxn>
              <a:cxn ang="0">
                <a:pos x="432" y="0"/>
              </a:cxn>
            </a:cxnLst>
            <a:rect l="0" t="0" r="r" b="b"/>
            <a:pathLst>
              <a:path w="528" h="912">
                <a:moveTo>
                  <a:pt x="528" y="912"/>
                </a:moveTo>
                <a:lnTo>
                  <a:pt x="0" y="912"/>
                </a:lnTo>
                <a:lnTo>
                  <a:pt x="0" y="0"/>
                </a:lnTo>
                <a:lnTo>
                  <a:pt x="432" y="0"/>
                </a:ln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4326" name="Freeform 1030"/>
          <p:cNvSpPr>
            <a:spLocks/>
          </p:cNvSpPr>
          <p:nvPr/>
        </p:nvSpPr>
        <p:spPr bwMode="auto">
          <a:xfrm>
            <a:off x="3276600" y="2895600"/>
            <a:ext cx="685800" cy="1447800"/>
          </a:xfrm>
          <a:custGeom>
            <a:avLst/>
            <a:gdLst/>
            <a:ahLst/>
            <a:cxnLst>
              <a:cxn ang="0">
                <a:pos x="96" y="0"/>
              </a:cxn>
              <a:cxn ang="0">
                <a:pos x="432" y="0"/>
              </a:cxn>
              <a:cxn ang="0">
                <a:pos x="430" y="910"/>
              </a:cxn>
              <a:cxn ang="0">
                <a:pos x="0" y="912"/>
              </a:cxn>
            </a:cxnLst>
            <a:rect l="0" t="0" r="r" b="b"/>
            <a:pathLst>
              <a:path w="432" h="912">
                <a:moveTo>
                  <a:pt x="96" y="0"/>
                </a:moveTo>
                <a:lnTo>
                  <a:pt x="432" y="0"/>
                </a:lnTo>
                <a:lnTo>
                  <a:pt x="430" y="910"/>
                </a:lnTo>
                <a:lnTo>
                  <a:pt x="0" y="912"/>
                </a:ln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4327" name="Line 1031"/>
          <p:cNvSpPr>
            <a:spLocks noChangeShapeType="1"/>
          </p:cNvSpPr>
          <p:nvPr/>
        </p:nvSpPr>
        <p:spPr bwMode="auto">
          <a:xfrm flipV="1">
            <a:off x="5562600" y="2286000"/>
            <a:ext cx="0" cy="2514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4328" name="Line 1032"/>
          <p:cNvSpPr>
            <a:spLocks noChangeShapeType="1"/>
          </p:cNvSpPr>
          <p:nvPr/>
        </p:nvSpPr>
        <p:spPr bwMode="auto">
          <a:xfrm>
            <a:off x="5562600" y="48006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4329" name="Freeform 1033"/>
          <p:cNvSpPr>
            <a:spLocks/>
          </p:cNvSpPr>
          <p:nvPr/>
        </p:nvSpPr>
        <p:spPr bwMode="auto">
          <a:xfrm>
            <a:off x="6019800" y="3276600"/>
            <a:ext cx="1676400" cy="1231900"/>
          </a:xfrm>
          <a:custGeom>
            <a:avLst/>
            <a:gdLst/>
            <a:ahLst/>
            <a:cxnLst>
              <a:cxn ang="0">
                <a:pos x="0" y="48"/>
              </a:cxn>
              <a:cxn ang="0">
                <a:pos x="624" y="48"/>
              </a:cxn>
              <a:cxn ang="0">
                <a:pos x="672" y="336"/>
              </a:cxn>
              <a:cxn ang="0">
                <a:pos x="144" y="576"/>
              </a:cxn>
              <a:cxn ang="0">
                <a:pos x="528" y="768"/>
              </a:cxn>
              <a:cxn ang="0">
                <a:pos x="1056" y="624"/>
              </a:cxn>
            </a:cxnLst>
            <a:rect l="0" t="0" r="r" b="b"/>
            <a:pathLst>
              <a:path w="1056" h="776">
                <a:moveTo>
                  <a:pt x="0" y="48"/>
                </a:moveTo>
                <a:cubicBezTo>
                  <a:pt x="256" y="24"/>
                  <a:pt x="512" y="0"/>
                  <a:pt x="624" y="48"/>
                </a:cubicBezTo>
                <a:cubicBezTo>
                  <a:pt x="736" y="96"/>
                  <a:pt x="752" y="248"/>
                  <a:pt x="672" y="336"/>
                </a:cubicBezTo>
                <a:cubicBezTo>
                  <a:pt x="592" y="424"/>
                  <a:pt x="168" y="504"/>
                  <a:pt x="144" y="576"/>
                </a:cubicBezTo>
                <a:cubicBezTo>
                  <a:pt x="120" y="648"/>
                  <a:pt x="376" y="760"/>
                  <a:pt x="528" y="768"/>
                </a:cubicBezTo>
                <a:cubicBezTo>
                  <a:pt x="680" y="776"/>
                  <a:pt x="868" y="700"/>
                  <a:pt x="1056" y="624"/>
                </a:cubicBezTo>
              </a:path>
            </a:pathLst>
          </a:custGeom>
          <a:noFill/>
          <a:ln w="76200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4331" name="Freeform 1035"/>
          <p:cNvSpPr>
            <a:spLocks/>
          </p:cNvSpPr>
          <p:nvPr/>
        </p:nvSpPr>
        <p:spPr bwMode="auto">
          <a:xfrm>
            <a:off x="6096000" y="2590800"/>
            <a:ext cx="685800" cy="685800"/>
          </a:xfrm>
          <a:custGeom>
            <a:avLst/>
            <a:gdLst/>
            <a:ahLst/>
            <a:cxnLst>
              <a:cxn ang="0">
                <a:pos x="0" y="432"/>
              </a:cxn>
              <a:cxn ang="0">
                <a:pos x="240" y="0"/>
              </a:cxn>
              <a:cxn ang="0">
                <a:pos x="432" y="432"/>
              </a:cxn>
            </a:cxnLst>
            <a:rect l="0" t="0" r="r" b="b"/>
            <a:pathLst>
              <a:path w="432" h="432">
                <a:moveTo>
                  <a:pt x="0" y="432"/>
                </a:moveTo>
                <a:cubicBezTo>
                  <a:pt x="84" y="216"/>
                  <a:pt x="168" y="0"/>
                  <a:pt x="240" y="0"/>
                </a:cubicBezTo>
                <a:cubicBezTo>
                  <a:pt x="312" y="0"/>
                  <a:pt x="372" y="216"/>
                  <a:pt x="432" y="432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4332" name="AutoShape 1036"/>
          <p:cNvSpPr>
            <a:spLocks noChangeArrowheads="1"/>
          </p:cNvSpPr>
          <p:nvPr/>
        </p:nvSpPr>
        <p:spPr bwMode="auto">
          <a:xfrm>
            <a:off x="4191000" y="3200400"/>
            <a:ext cx="1066800" cy="762000"/>
          </a:xfrm>
          <a:prstGeom prst="rightArrow">
            <a:avLst>
              <a:gd name="adj1" fmla="val 50000"/>
              <a:gd name="adj2" fmla="val 350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02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z </a:t>
            </a:r>
            <a:r>
              <a:rPr lang="hu-HU" dirty="0">
                <a:sym typeface="Symbol" pitchFamily="18" charset="2"/>
              </a:rPr>
              <a:t> </a:t>
            </a:r>
            <a:r>
              <a:rPr lang="hu-HU" dirty="0"/>
              <a:t>z</a:t>
            </a:r>
            <a:r>
              <a:rPr lang="hu-HU" baseline="30000" dirty="0"/>
              <a:t>2</a:t>
            </a:r>
            <a:endParaRPr lang="hu-HU" dirty="0"/>
          </a:p>
        </p:txBody>
      </p:sp>
      <p:sp>
        <p:nvSpPr>
          <p:cNvPr id="185347" name="Line 3"/>
          <p:cNvSpPr>
            <a:spLocks noChangeShapeType="1"/>
          </p:cNvSpPr>
          <p:nvPr/>
        </p:nvSpPr>
        <p:spPr bwMode="auto">
          <a:xfrm flipV="1">
            <a:off x="2209800" y="2133600"/>
            <a:ext cx="0" cy="3200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5348" name="Line 4"/>
          <p:cNvSpPr>
            <a:spLocks noChangeShapeType="1"/>
          </p:cNvSpPr>
          <p:nvPr/>
        </p:nvSpPr>
        <p:spPr bwMode="auto">
          <a:xfrm>
            <a:off x="457200" y="3810000"/>
            <a:ext cx="3962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5349" name="Oval 5"/>
          <p:cNvSpPr>
            <a:spLocks noChangeArrowheads="1"/>
          </p:cNvSpPr>
          <p:nvPr/>
        </p:nvSpPr>
        <p:spPr bwMode="auto">
          <a:xfrm>
            <a:off x="1371600" y="2895600"/>
            <a:ext cx="1676400" cy="1752600"/>
          </a:xfrm>
          <a:prstGeom prst="ellipse">
            <a:avLst/>
          </a:prstGeom>
          <a:noFill/>
          <a:ln w="57150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5350" name="Text Box 6"/>
          <p:cNvSpPr txBox="1">
            <a:spLocks noChangeArrowheads="1"/>
          </p:cNvSpPr>
          <p:nvPr/>
        </p:nvSpPr>
        <p:spPr bwMode="auto">
          <a:xfrm>
            <a:off x="3108325" y="3851275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hu-HU"/>
              <a:t>1</a:t>
            </a:r>
          </a:p>
        </p:txBody>
      </p:sp>
      <p:sp>
        <p:nvSpPr>
          <p:cNvPr id="185351" name="Freeform 7"/>
          <p:cNvSpPr>
            <a:spLocks/>
          </p:cNvSpPr>
          <p:nvPr/>
        </p:nvSpPr>
        <p:spPr bwMode="auto">
          <a:xfrm>
            <a:off x="3124200" y="2209800"/>
            <a:ext cx="381000" cy="990600"/>
          </a:xfrm>
          <a:custGeom>
            <a:avLst/>
            <a:gdLst/>
            <a:ahLst/>
            <a:cxnLst>
              <a:cxn ang="0">
                <a:pos x="0" y="624"/>
              </a:cxn>
              <a:cxn ang="0">
                <a:pos x="240" y="336"/>
              </a:cxn>
              <a:cxn ang="0">
                <a:pos x="0" y="0"/>
              </a:cxn>
            </a:cxnLst>
            <a:rect l="0" t="0" r="r" b="b"/>
            <a:pathLst>
              <a:path w="240" h="624">
                <a:moveTo>
                  <a:pt x="0" y="624"/>
                </a:moveTo>
                <a:cubicBezTo>
                  <a:pt x="120" y="532"/>
                  <a:pt x="240" y="440"/>
                  <a:pt x="240" y="336"/>
                </a:cubicBezTo>
                <a:cubicBezTo>
                  <a:pt x="240" y="232"/>
                  <a:pt x="120" y="116"/>
                  <a:pt x="0" y="0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5352" name="Freeform 8"/>
          <p:cNvSpPr>
            <a:spLocks/>
          </p:cNvSpPr>
          <p:nvPr/>
        </p:nvSpPr>
        <p:spPr bwMode="auto">
          <a:xfrm>
            <a:off x="1600200" y="1295400"/>
            <a:ext cx="1701800" cy="914400"/>
          </a:xfrm>
          <a:custGeom>
            <a:avLst/>
            <a:gdLst/>
            <a:ahLst/>
            <a:cxnLst>
              <a:cxn ang="0">
                <a:pos x="960" y="576"/>
              </a:cxn>
              <a:cxn ang="0">
                <a:pos x="912" y="288"/>
              </a:cxn>
              <a:cxn ang="0">
                <a:pos x="0" y="0"/>
              </a:cxn>
            </a:cxnLst>
            <a:rect l="0" t="0" r="r" b="b"/>
            <a:pathLst>
              <a:path w="1072" h="576">
                <a:moveTo>
                  <a:pt x="960" y="576"/>
                </a:moveTo>
                <a:cubicBezTo>
                  <a:pt x="1016" y="480"/>
                  <a:pt x="1072" y="384"/>
                  <a:pt x="912" y="288"/>
                </a:cubicBezTo>
                <a:cubicBezTo>
                  <a:pt x="752" y="192"/>
                  <a:pt x="376" y="96"/>
                  <a:pt x="0" y="0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5353" name="Oval 9"/>
          <p:cNvSpPr>
            <a:spLocks noChangeArrowheads="1"/>
          </p:cNvSpPr>
          <p:nvPr/>
        </p:nvSpPr>
        <p:spPr bwMode="auto">
          <a:xfrm>
            <a:off x="3048000" y="3124200"/>
            <a:ext cx="1524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5354" name="Oval 10"/>
          <p:cNvSpPr>
            <a:spLocks noChangeArrowheads="1"/>
          </p:cNvSpPr>
          <p:nvPr/>
        </p:nvSpPr>
        <p:spPr bwMode="auto">
          <a:xfrm>
            <a:off x="2971800" y="2133600"/>
            <a:ext cx="1524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5355" name="Oval 11"/>
          <p:cNvSpPr>
            <a:spLocks noChangeArrowheads="1"/>
          </p:cNvSpPr>
          <p:nvPr/>
        </p:nvSpPr>
        <p:spPr bwMode="auto">
          <a:xfrm>
            <a:off x="2590800" y="3429000"/>
            <a:ext cx="1524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5356" name="Freeform 12"/>
          <p:cNvSpPr>
            <a:spLocks/>
          </p:cNvSpPr>
          <p:nvPr/>
        </p:nvSpPr>
        <p:spPr bwMode="auto">
          <a:xfrm>
            <a:off x="2286000" y="3162300"/>
            <a:ext cx="419100" cy="342900"/>
          </a:xfrm>
          <a:custGeom>
            <a:avLst/>
            <a:gdLst/>
            <a:ahLst/>
            <a:cxnLst>
              <a:cxn ang="0">
                <a:pos x="240" y="216"/>
              </a:cxn>
              <a:cxn ang="0">
                <a:pos x="240" y="24"/>
              </a:cxn>
              <a:cxn ang="0">
                <a:pos x="96" y="72"/>
              </a:cxn>
              <a:cxn ang="0">
                <a:pos x="0" y="216"/>
              </a:cxn>
            </a:cxnLst>
            <a:rect l="0" t="0" r="r" b="b"/>
            <a:pathLst>
              <a:path w="264" h="216">
                <a:moveTo>
                  <a:pt x="240" y="216"/>
                </a:moveTo>
                <a:cubicBezTo>
                  <a:pt x="252" y="132"/>
                  <a:pt x="264" y="48"/>
                  <a:pt x="240" y="24"/>
                </a:cubicBezTo>
                <a:cubicBezTo>
                  <a:pt x="216" y="0"/>
                  <a:pt x="136" y="40"/>
                  <a:pt x="96" y="72"/>
                </a:cubicBezTo>
                <a:cubicBezTo>
                  <a:pt x="56" y="104"/>
                  <a:pt x="28" y="160"/>
                  <a:pt x="0" y="216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5357" name="Oval 13"/>
          <p:cNvSpPr>
            <a:spLocks noChangeArrowheads="1"/>
          </p:cNvSpPr>
          <p:nvPr/>
        </p:nvSpPr>
        <p:spPr bwMode="auto">
          <a:xfrm>
            <a:off x="2209800" y="3505200"/>
            <a:ext cx="1524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5358" name="Freeform 14"/>
          <p:cNvSpPr>
            <a:spLocks/>
          </p:cNvSpPr>
          <p:nvPr/>
        </p:nvSpPr>
        <p:spPr bwMode="auto">
          <a:xfrm>
            <a:off x="1739900" y="3416300"/>
            <a:ext cx="469900" cy="317500"/>
          </a:xfrm>
          <a:custGeom>
            <a:avLst/>
            <a:gdLst/>
            <a:ahLst/>
            <a:cxnLst>
              <a:cxn ang="0">
                <a:pos x="296" y="104"/>
              </a:cxn>
              <a:cxn ang="0">
                <a:pos x="152" y="8"/>
              </a:cxn>
              <a:cxn ang="0">
                <a:pos x="8" y="56"/>
              </a:cxn>
              <a:cxn ang="0">
                <a:pos x="200" y="200"/>
              </a:cxn>
            </a:cxnLst>
            <a:rect l="0" t="0" r="r" b="b"/>
            <a:pathLst>
              <a:path w="296" h="200">
                <a:moveTo>
                  <a:pt x="296" y="104"/>
                </a:moveTo>
                <a:cubicBezTo>
                  <a:pt x="248" y="60"/>
                  <a:pt x="200" y="16"/>
                  <a:pt x="152" y="8"/>
                </a:cubicBezTo>
                <a:cubicBezTo>
                  <a:pt x="104" y="0"/>
                  <a:pt x="0" y="24"/>
                  <a:pt x="8" y="56"/>
                </a:cubicBezTo>
                <a:cubicBezTo>
                  <a:pt x="16" y="88"/>
                  <a:pt x="108" y="144"/>
                  <a:pt x="200" y="200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5359" name="Oval 15"/>
          <p:cNvSpPr>
            <a:spLocks noChangeArrowheads="1"/>
          </p:cNvSpPr>
          <p:nvPr/>
        </p:nvSpPr>
        <p:spPr bwMode="auto">
          <a:xfrm>
            <a:off x="2057400" y="3657600"/>
            <a:ext cx="1524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5361" name="Text Box 17"/>
          <p:cNvSpPr txBox="1">
            <a:spLocks noChangeArrowheads="1"/>
          </p:cNvSpPr>
          <p:nvPr/>
        </p:nvSpPr>
        <p:spPr bwMode="auto">
          <a:xfrm>
            <a:off x="5791200" y="1828800"/>
            <a:ext cx="1839913" cy="1739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hu-HU" sz="3600" dirty="0">
                <a:latin typeface="Times New Roman" pitchFamily="18" charset="0"/>
                <a:cs typeface="Times New Roman" pitchFamily="18" charset="0"/>
              </a:rPr>
              <a:t>z = </a:t>
            </a:r>
            <a:r>
              <a:rPr lang="hu-HU" sz="3600" i="1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hu-HU" sz="3600" dirty="0">
                <a:latin typeface="Times New Roman" pitchFamily="18" charset="0"/>
                <a:cs typeface="Times New Roman" pitchFamily="18" charset="0"/>
              </a:rPr>
              <a:t> e </a:t>
            </a:r>
            <a:r>
              <a:rPr lang="hu-HU" sz="3600" baseline="30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hu-HU" sz="3600" baseline="30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</a:t>
            </a:r>
            <a:r>
              <a:rPr lang="hu-HU" sz="36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hu-HU" sz="3600" i="1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hu-HU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hu-HU" sz="36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 </a:t>
            </a:r>
            <a:r>
              <a:rPr lang="hu-HU" sz="3600" i="1" dirty="0" err="1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hu-HU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hu-HU" sz="3600" baseline="30000" dirty="0"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r>
              <a:rPr lang="hu-HU" sz="36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</a:t>
            </a:r>
            <a:r>
              <a:rPr lang="hu-HU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hu-HU" sz="36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 2</a:t>
            </a:r>
          </a:p>
        </p:txBody>
      </p:sp>
      <p:sp>
        <p:nvSpPr>
          <p:cNvPr id="185362" name="Text Box 18"/>
          <p:cNvSpPr txBox="1">
            <a:spLocks noChangeArrowheads="1"/>
          </p:cNvSpPr>
          <p:nvPr/>
        </p:nvSpPr>
        <p:spPr bwMode="auto">
          <a:xfrm>
            <a:off x="3489325" y="2936875"/>
            <a:ext cx="1713931" cy="584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hu-HU" sz="3200" dirty="0" smtClean="0">
                <a:latin typeface="Whipsmart" pitchFamily="34" charset="0"/>
              </a:rPr>
              <a:t>divergens</a:t>
            </a:r>
            <a:endParaRPr lang="hu-HU" sz="3200" dirty="0">
              <a:latin typeface="Whipsmart" pitchFamily="34" charset="0"/>
            </a:endParaRPr>
          </a:p>
        </p:txBody>
      </p:sp>
      <p:sp>
        <p:nvSpPr>
          <p:cNvPr id="185363" name="Text Box 19"/>
          <p:cNvSpPr txBox="1">
            <a:spLocks noChangeArrowheads="1"/>
          </p:cNvSpPr>
          <p:nvPr/>
        </p:nvSpPr>
        <p:spPr bwMode="auto">
          <a:xfrm>
            <a:off x="952500" y="3810000"/>
            <a:ext cx="2005677" cy="584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hu-HU" sz="3200" dirty="0" smtClean="0">
                <a:latin typeface="Whipsmart" pitchFamily="34" charset="0"/>
              </a:rPr>
              <a:t>konvergens</a:t>
            </a:r>
            <a:endParaRPr lang="hu-HU" sz="3200" dirty="0">
              <a:latin typeface="Whipsmart" pitchFamily="34" charset="0"/>
            </a:endParaRPr>
          </a:p>
        </p:txBody>
      </p:sp>
      <p:sp>
        <p:nvSpPr>
          <p:cNvPr id="185364" name="Text Box 20"/>
          <p:cNvSpPr txBox="1">
            <a:spLocks noChangeArrowheads="1"/>
          </p:cNvSpPr>
          <p:nvPr/>
        </p:nvSpPr>
        <p:spPr bwMode="auto">
          <a:xfrm>
            <a:off x="2971800" y="5105400"/>
            <a:ext cx="3425938" cy="5847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hu-HU" sz="3200" dirty="0" smtClean="0">
                <a:latin typeface="Whipsmart" pitchFamily="34" charset="0"/>
              </a:rPr>
              <a:t>attraktor:   </a:t>
            </a:r>
            <a:r>
              <a:rPr lang="hu-HU" sz="3200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hu-HU" sz="3200" dirty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hu-HU" sz="3200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hu-HU" sz="32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hu-HU" sz="3200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hu-HU" sz="3200" dirty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85365" name="Oval 21"/>
          <p:cNvSpPr>
            <a:spLocks noChangeArrowheads="1"/>
          </p:cNvSpPr>
          <p:nvPr/>
        </p:nvSpPr>
        <p:spPr bwMode="auto">
          <a:xfrm>
            <a:off x="2895600" y="3352800"/>
            <a:ext cx="1524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5366" name="Oval 22"/>
          <p:cNvSpPr>
            <a:spLocks noChangeArrowheads="1"/>
          </p:cNvSpPr>
          <p:nvPr/>
        </p:nvSpPr>
        <p:spPr bwMode="auto">
          <a:xfrm>
            <a:off x="2590800" y="2971800"/>
            <a:ext cx="1524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5367" name="Oval 23"/>
          <p:cNvSpPr>
            <a:spLocks noChangeArrowheads="1"/>
          </p:cNvSpPr>
          <p:nvPr/>
        </p:nvSpPr>
        <p:spPr bwMode="auto">
          <a:xfrm>
            <a:off x="1676400" y="2971800"/>
            <a:ext cx="1524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5368" name="Freeform 24"/>
          <p:cNvSpPr>
            <a:spLocks/>
          </p:cNvSpPr>
          <p:nvPr/>
        </p:nvSpPr>
        <p:spPr bwMode="auto">
          <a:xfrm>
            <a:off x="2743200" y="2971800"/>
            <a:ext cx="304800" cy="457200"/>
          </a:xfrm>
          <a:custGeom>
            <a:avLst/>
            <a:gdLst/>
            <a:ahLst/>
            <a:cxnLst>
              <a:cxn ang="0">
                <a:pos x="192" y="288"/>
              </a:cxn>
              <a:cxn ang="0">
                <a:pos x="144" y="48"/>
              </a:cxn>
              <a:cxn ang="0">
                <a:pos x="0" y="0"/>
              </a:cxn>
            </a:cxnLst>
            <a:rect l="0" t="0" r="r" b="b"/>
            <a:pathLst>
              <a:path w="192" h="288">
                <a:moveTo>
                  <a:pt x="192" y="288"/>
                </a:moveTo>
                <a:cubicBezTo>
                  <a:pt x="184" y="192"/>
                  <a:pt x="176" y="96"/>
                  <a:pt x="144" y="48"/>
                </a:cubicBezTo>
                <a:cubicBezTo>
                  <a:pt x="112" y="0"/>
                  <a:pt x="56" y="0"/>
                  <a:pt x="0" y="0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5369" name="Freeform 25"/>
          <p:cNvSpPr>
            <a:spLocks/>
          </p:cNvSpPr>
          <p:nvPr/>
        </p:nvSpPr>
        <p:spPr bwMode="auto">
          <a:xfrm>
            <a:off x="1638300" y="2616200"/>
            <a:ext cx="1028700" cy="355600"/>
          </a:xfrm>
          <a:custGeom>
            <a:avLst/>
            <a:gdLst/>
            <a:ahLst/>
            <a:cxnLst>
              <a:cxn ang="0">
                <a:pos x="648" y="224"/>
              </a:cxn>
              <a:cxn ang="0">
                <a:pos x="456" y="32"/>
              </a:cxn>
              <a:cxn ang="0">
                <a:pos x="72" y="32"/>
              </a:cxn>
              <a:cxn ang="0">
                <a:pos x="24" y="224"/>
              </a:cxn>
            </a:cxnLst>
            <a:rect l="0" t="0" r="r" b="b"/>
            <a:pathLst>
              <a:path w="648" h="224">
                <a:moveTo>
                  <a:pt x="648" y="224"/>
                </a:moveTo>
                <a:cubicBezTo>
                  <a:pt x="600" y="144"/>
                  <a:pt x="552" y="64"/>
                  <a:pt x="456" y="32"/>
                </a:cubicBezTo>
                <a:cubicBezTo>
                  <a:pt x="360" y="0"/>
                  <a:pt x="144" y="0"/>
                  <a:pt x="72" y="32"/>
                </a:cubicBezTo>
                <a:cubicBezTo>
                  <a:pt x="0" y="64"/>
                  <a:pt x="12" y="144"/>
                  <a:pt x="24" y="224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5370" name="Line 26"/>
          <p:cNvSpPr>
            <a:spLocks noChangeShapeType="1"/>
          </p:cNvSpPr>
          <p:nvPr/>
        </p:nvSpPr>
        <p:spPr bwMode="auto">
          <a:xfrm flipH="1" flipV="1">
            <a:off x="2895600" y="4419600"/>
            <a:ext cx="6096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3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Iterat</a:t>
            </a:r>
            <a:r>
              <a:rPr lang="hu-HU"/>
              <a:t>ív keresés</a:t>
            </a:r>
            <a:endParaRPr lang="en-US"/>
          </a:p>
        </p:txBody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Skalármező szintfelületével </a:t>
            </a:r>
            <a:r>
              <a:rPr lang="hu-HU" dirty="0"/>
              <a:t>metszéspont </a:t>
            </a:r>
            <a:r>
              <a:rPr lang="hu-HU" dirty="0" smtClean="0"/>
              <a:t>keresés</a:t>
            </a:r>
            <a:endParaRPr lang="hu-HU" dirty="0"/>
          </a:p>
        </p:txBody>
      </p:sp>
      <p:sp>
        <p:nvSpPr>
          <p:cNvPr id="261124" name="Freeform 4"/>
          <p:cNvSpPr>
            <a:spLocks/>
          </p:cNvSpPr>
          <p:nvPr/>
        </p:nvSpPr>
        <p:spPr bwMode="auto">
          <a:xfrm>
            <a:off x="1905000" y="4495800"/>
            <a:ext cx="5486400" cy="1257300"/>
          </a:xfrm>
          <a:custGeom>
            <a:avLst/>
            <a:gdLst/>
            <a:ahLst/>
            <a:cxnLst>
              <a:cxn ang="0">
                <a:pos x="0" y="637"/>
              </a:cxn>
              <a:cxn ang="0">
                <a:pos x="432" y="637"/>
              </a:cxn>
              <a:cxn ang="0">
                <a:pos x="528" y="397"/>
              </a:cxn>
              <a:cxn ang="0">
                <a:pos x="1056" y="557"/>
              </a:cxn>
              <a:cxn ang="0">
                <a:pos x="1504" y="13"/>
              </a:cxn>
              <a:cxn ang="0">
                <a:pos x="1728" y="477"/>
              </a:cxn>
              <a:cxn ang="0">
                <a:pos x="1888" y="773"/>
              </a:cxn>
              <a:cxn ang="0">
                <a:pos x="2208" y="589"/>
              </a:cxn>
              <a:cxn ang="0">
                <a:pos x="2680" y="253"/>
              </a:cxn>
              <a:cxn ang="0">
                <a:pos x="3072" y="397"/>
              </a:cxn>
              <a:cxn ang="0">
                <a:pos x="3456" y="541"/>
              </a:cxn>
            </a:cxnLst>
            <a:rect l="0" t="0" r="r" b="b"/>
            <a:pathLst>
              <a:path w="3456" h="792">
                <a:moveTo>
                  <a:pt x="0" y="637"/>
                </a:moveTo>
                <a:cubicBezTo>
                  <a:pt x="172" y="657"/>
                  <a:pt x="344" y="677"/>
                  <a:pt x="432" y="637"/>
                </a:cubicBezTo>
                <a:cubicBezTo>
                  <a:pt x="520" y="597"/>
                  <a:pt x="424" y="410"/>
                  <a:pt x="528" y="397"/>
                </a:cubicBezTo>
                <a:cubicBezTo>
                  <a:pt x="632" y="384"/>
                  <a:pt x="893" y="621"/>
                  <a:pt x="1056" y="557"/>
                </a:cubicBezTo>
                <a:cubicBezTo>
                  <a:pt x="1219" y="493"/>
                  <a:pt x="1392" y="26"/>
                  <a:pt x="1504" y="13"/>
                </a:cubicBezTo>
                <a:cubicBezTo>
                  <a:pt x="1616" y="0"/>
                  <a:pt x="1664" y="350"/>
                  <a:pt x="1728" y="477"/>
                </a:cubicBezTo>
                <a:cubicBezTo>
                  <a:pt x="1792" y="604"/>
                  <a:pt x="1808" y="754"/>
                  <a:pt x="1888" y="773"/>
                </a:cubicBezTo>
                <a:cubicBezTo>
                  <a:pt x="1968" y="792"/>
                  <a:pt x="2076" y="676"/>
                  <a:pt x="2208" y="589"/>
                </a:cubicBezTo>
                <a:cubicBezTo>
                  <a:pt x="2340" y="502"/>
                  <a:pt x="2536" y="285"/>
                  <a:pt x="2680" y="253"/>
                </a:cubicBezTo>
                <a:cubicBezTo>
                  <a:pt x="2824" y="221"/>
                  <a:pt x="2943" y="349"/>
                  <a:pt x="3072" y="397"/>
                </a:cubicBezTo>
                <a:cubicBezTo>
                  <a:pt x="3201" y="445"/>
                  <a:pt x="3324" y="469"/>
                  <a:pt x="3456" y="541"/>
                </a:cubicBezTo>
              </a:path>
            </a:pathLst>
          </a:custGeom>
          <a:noFill/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none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61125" name="Line 5"/>
          <p:cNvSpPr>
            <a:spLocks noChangeShapeType="1"/>
          </p:cNvSpPr>
          <p:nvPr/>
        </p:nvSpPr>
        <p:spPr bwMode="auto">
          <a:xfrm>
            <a:off x="1752600" y="4495800"/>
            <a:ext cx="6172200" cy="0"/>
          </a:xfrm>
          <a:prstGeom prst="line">
            <a:avLst/>
          </a:prstGeom>
          <a:noFill/>
          <a:ln w="50800" cap="rnd">
            <a:solidFill>
              <a:srgbClr val="0000FF"/>
            </a:solidFill>
            <a:prstDash val="sysDot"/>
            <a:round/>
            <a:headEnd/>
            <a:tailEnd type="none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61126" name="Line 6"/>
          <p:cNvSpPr>
            <a:spLocks noChangeShapeType="1"/>
          </p:cNvSpPr>
          <p:nvPr/>
        </p:nvSpPr>
        <p:spPr bwMode="auto">
          <a:xfrm>
            <a:off x="1676400" y="5791200"/>
            <a:ext cx="6172200" cy="0"/>
          </a:xfrm>
          <a:prstGeom prst="line">
            <a:avLst/>
          </a:prstGeom>
          <a:noFill/>
          <a:ln w="50800" cap="rnd">
            <a:solidFill>
              <a:srgbClr val="0000FF"/>
            </a:solidFill>
            <a:prstDash val="sysDot"/>
            <a:round/>
            <a:headEnd/>
            <a:tailEnd type="none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61127" name="Line 7"/>
          <p:cNvSpPr>
            <a:spLocks noChangeShapeType="1"/>
          </p:cNvSpPr>
          <p:nvPr/>
        </p:nvSpPr>
        <p:spPr bwMode="auto">
          <a:xfrm>
            <a:off x="2057400" y="3657600"/>
            <a:ext cx="3886200" cy="21336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61128" name="Line 8"/>
          <p:cNvSpPr>
            <a:spLocks noChangeShapeType="1"/>
          </p:cNvSpPr>
          <p:nvPr/>
        </p:nvSpPr>
        <p:spPr bwMode="auto">
          <a:xfrm flipV="1">
            <a:off x="5943600" y="4495800"/>
            <a:ext cx="0" cy="1295400"/>
          </a:xfrm>
          <a:prstGeom prst="line">
            <a:avLst/>
          </a:prstGeom>
          <a:noFill/>
          <a:ln w="50800" cap="rnd">
            <a:solidFill>
              <a:srgbClr val="FF0000"/>
            </a:solidFill>
            <a:prstDash val="sysDot"/>
            <a:round/>
            <a:headEnd/>
            <a:tailEnd type="none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61129" name="Line 9"/>
          <p:cNvSpPr>
            <a:spLocks noChangeShapeType="1"/>
          </p:cNvSpPr>
          <p:nvPr/>
        </p:nvSpPr>
        <p:spPr bwMode="auto">
          <a:xfrm flipV="1">
            <a:off x="3581400" y="4495800"/>
            <a:ext cx="0" cy="1295400"/>
          </a:xfrm>
          <a:prstGeom prst="line">
            <a:avLst/>
          </a:prstGeom>
          <a:noFill/>
          <a:ln w="50800" cap="rnd">
            <a:solidFill>
              <a:srgbClr val="FF0000"/>
            </a:solidFill>
            <a:prstDash val="sysDot"/>
            <a:round/>
            <a:headEnd/>
            <a:tailEnd type="none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61130" name="Oval 10"/>
          <p:cNvSpPr>
            <a:spLocks noChangeArrowheads="1"/>
          </p:cNvSpPr>
          <p:nvPr/>
        </p:nvSpPr>
        <p:spPr bwMode="auto">
          <a:xfrm>
            <a:off x="3987800" y="4686300"/>
            <a:ext cx="1524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 type="none" w="lg" len="med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2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3" name="Rectangle 3"/>
          <p:cNvSpPr>
            <a:spLocks noChangeArrowheads="1"/>
          </p:cNvSpPr>
          <p:nvPr/>
        </p:nvSpPr>
        <p:spPr bwMode="auto">
          <a:xfrm>
            <a:off x="457200" y="2057400"/>
            <a:ext cx="7558160" cy="415241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US" sz="2400" b="1" u="sng" dirty="0" err="1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hu-HU" sz="2400" b="1" u="sng" dirty="0" err="1" smtClean="0">
                <a:latin typeface="Courier New" pitchFamily="49" charset="0"/>
                <a:cs typeface="Courier New" pitchFamily="49" charset="0"/>
              </a:rPr>
              <a:t>illedJuliaDraw</a:t>
            </a:r>
            <a:r>
              <a:rPr lang="hu-HU" sz="2400" b="1" u="sng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hu-HU" sz="2400" b="1" u="sng" dirty="0">
                <a:latin typeface="Courier New" pitchFamily="49" charset="0"/>
                <a:cs typeface="Courier New" pitchFamily="49" charset="0"/>
              </a:rPr>
              <a:t>( ) </a:t>
            </a:r>
          </a:p>
          <a:p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hu-HU" sz="2400" b="1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hu-HU" sz="2400" b="1" dirty="0">
                <a:latin typeface="Courier New" pitchFamily="49" charset="0"/>
                <a:cs typeface="Courier New" pitchFamily="49" charset="0"/>
              </a:rPr>
              <a:t>Y = 0 TO </a:t>
            </a:r>
            <a:r>
              <a:rPr lang="hu-HU" sz="2400" b="1" dirty="0" err="1">
                <a:latin typeface="Courier New" pitchFamily="49" charset="0"/>
                <a:cs typeface="Courier New" pitchFamily="49" charset="0"/>
              </a:rPr>
              <a:t>Ymax</a:t>
            </a:r>
            <a:r>
              <a:rPr lang="hu-HU" sz="2400" b="1" dirty="0">
                <a:latin typeface="Courier New" pitchFamily="49" charset="0"/>
                <a:cs typeface="Courier New" pitchFamily="49" charset="0"/>
              </a:rPr>
              <a:t> DO </a:t>
            </a:r>
          </a:p>
          <a:p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hu-HU" sz="2400" b="1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hu-HU" sz="2400" b="1" dirty="0">
                <a:latin typeface="Courier New" pitchFamily="49" charset="0"/>
                <a:cs typeface="Courier New" pitchFamily="49" charset="0"/>
              </a:rPr>
              <a:t>X = 0 TO </a:t>
            </a:r>
            <a:r>
              <a:rPr lang="hu-HU" sz="2400" b="1" dirty="0" err="1">
                <a:latin typeface="Courier New" pitchFamily="49" charset="0"/>
                <a:cs typeface="Courier New" pitchFamily="49" charset="0"/>
              </a:rPr>
              <a:t>Xmax</a:t>
            </a:r>
            <a:r>
              <a:rPr lang="hu-HU" sz="2400" b="1" dirty="0">
                <a:latin typeface="Courier New" pitchFamily="49" charset="0"/>
                <a:cs typeface="Courier New" pitchFamily="49" charset="0"/>
              </a:rPr>
              <a:t> DO</a:t>
            </a:r>
          </a:p>
          <a:p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     (</a:t>
            </a:r>
            <a:r>
              <a:rPr lang="hu-HU" sz="2400" b="1" dirty="0" smtClean="0">
                <a:latin typeface="Courier New" pitchFamily="49" charset="0"/>
                <a:cs typeface="Courier New" pitchFamily="49" charset="0"/>
              </a:rPr>
              <a:t>x, y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) =</a:t>
            </a:r>
            <a:r>
              <a:rPr lang="hu-HU" sz="2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hu-HU" sz="2400" b="1" dirty="0" err="1" smtClean="0">
                <a:latin typeface="Courier New" pitchFamily="49" charset="0"/>
                <a:cs typeface="Courier New" pitchFamily="49" charset="0"/>
              </a:rPr>
              <a:t>iewport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hu-HU" sz="2400" b="1" dirty="0" err="1" smtClean="0">
                <a:latin typeface="Courier New" pitchFamily="49" charset="0"/>
                <a:cs typeface="Courier New" pitchFamily="49" charset="0"/>
              </a:rPr>
              <a:t>Window</a:t>
            </a:r>
            <a:r>
              <a:rPr lang="hu-HU" sz="2400" b="1" dirty="0" smtClean="0">
                <a:latin typeface="Courier New" pitchFamily="49" charset="0"/>
                <a:cs typeface="Courier New" pitchFamily="49" charset="0"/>
              </a:rPr>
              <a:t>(X,Y)</a:t>
            </a:r>
            <a:endParaRPr lang="hu-HU" sz="2400" b="1" dirty="0">
              <a:latin typeface="Courier New" pitchFamily="49" charset="0"/>
              <a:cs typeface="Courier New" pitchFamily="49" charset="0"/>
            </a:endParaRPr>
          </a:p>
          <a:p>
            <a:r>
              <a:rPr lang="hu-HU" sz="24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hu-HU" sz="2400" b="1" dirty="0" smtClean="0">
                <a:latin typeface="Courier New" pitchFamily="49" charset="0"/>
                <a:cs typeface="Courier New" pitchFamily="49" charset="0"/>
              </a:rPr>
              <a:t>z </a:t>
            </a:r>
            <a:r>
              <a:rPr lang="hu-HU" sz="2400" b="1" dirty="0">
                <a:latin typeface="Courier New" pitchFamily="49" charset="0"/>
                <a:cs typeface="Courier New" pitchFamily="49" charset="0"/>
              </a:rPr>
              <a:t>= x + j y</a:t>
            </a:r>
          </a:p>
          <a:p>
            <a:r>
              <a:rPr lang="hu-HU" sz="24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hu-HU" sz="2400" b="1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hu-HU" sz="2400" b="1" dirty="0">
                <a:latin typeface="Courier New" pitchFamily="49" charset="0"/>
                <a:cs typeface="Courier New" pitchFamily="49" charset="0"/>
              </a:rPr>
              <a:t>i = 0 TO n DO z = z</a:t>
            </a:r>
            <a:r>
              <a:rPr lang="hu-HU" sz="2400" b="1" baseline="30000" dirty="0">
                <a:latin typeface="Courier New" pitchFamily="49" charset="0"/>
                <a:cs typeface="Courier New" pitchFamily="49" charset="0"/>
              </a:rPr>
              <a:t>2</a:t>
            </a:r>
            <a:r>
              <a:rPr lang="hu-HU" sz="2400" b="1" dirty="0">
                <a:latin typeface="Courier New" pitchFamily="49" charset="0"/>
                <a:cs typeface="Courier New" pitchFamily="49" charset="0"/>
              </a:rPr>
              <a:t> + c</a:t>
            </a:r>
          </a:p>
          <a:p>
            <a:r>
              <a:rPr lang="hu-HU" sz="24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hu-HU" sz="2400" b="1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hu-HU" sz="2400" b="1" dirty="0">
                <a:latin typeface="Courier New" pitchFamily="49" charset="0"/>
                <a:cs typeface="Courier New" pitchFamily="49" charset="0"/>
              </a:rPr>
              <a:t>|z| &gt; </a:t>
            </a:r>
            <a:r>
              <a:rPr lang="hu-HU" sz="2400" b="1" dirty="0" smtClean="0">
                <a:latin typeface="Courier New" pitchFamily="49" charset="0"/>
                <a:cs typeface="Courier New" pitchFamily="49" charset="0"/>
              </a:rPr>
              <a:t>∞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hu-HU" sz="2400" b="1" dirty="0" smtClean="0">
                <a:latin typeface="Courier New" pitchFamily="49" charset="0"/>
                <a:cs typeface="Courier New" pitchFamily="49" charset="0"/>
              </a:rPr>
              <a:t>THEN WRITE(X,Y</a:t>
            </a:r>
            <a:r>
              <a:rPr lang="hu-HU" sz="24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hu-HU" sz="2400" b="1" dirty="0" err="1">
                <a:latin typeface="Courier New" pitchFamily="49" charset="0"/>
                <a:cs typeface="Courier New" pitchFamily="49" charset="0"/>
              </a:rPr>
              <a:t>white</a:t>
            </a:r>
            <a:r>
              <a:rPr lang="hu-HU" sz="2400" b="1" dirty="0"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hu-HU" sz="24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hu-HU" sz="2400" b="1" dirty="0" smtClean="0">
                <a:latin typeface="Courier New" pitchFamily="49" charset="0"/>
                <a:cs typeface="Courier New" pitchFamily="49" charset="0"/>
              </a:rPr>
              <a:t>ELSE WRITE(X,Y</a:t>
            </a:r>
            <a:r>
              <a:rPr lang="hu-HU" sz="24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hu-HU" sz="2400" b="1" dirty="0" err="1">
                <a:latin typeface="Courier New" pitchFamily="49" charset="0"/>
                <a:cs typeface="Courier New" pitchFamily="49" charset="0"/>
              </a:rPr>
              <a:t>black</a:t>
            </a:r>
            <a:r>
              <a:rPr lang="hu-HU" sz="2400" b="1" dirty="0"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hu-HU" sz="2400" b="1" dirty="0" smtClean="0">
                <a:latin typeface="Courier New" pitchFamily="49" charset="0"/>
                <a:cs typeface="Courier New" pitchFamily="49" charset="0"/>
              </a:rPr>
              <a:t>ENDFOR</a:t>
            </a:r>
            <a:endParaRPr lang="hu-HU" sz="2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hu-HU" sz="2400" b="1" dirty="0" smtClean="0">
                <a:latin typeface="Courier New" pitchFamily="49" charset="0"/>
                <a:cs typeface="Courier New" pitchFamily="49" charset="0"/>
              </a:rPr>
              <a:t>ENDFOR</a:t>
            </a:r>
            <a:endParaRPr lang="hu-HU" sz="2400" b="1" dirty="0">
              <a:latin typeface="Courier New" pitchFamily="49" charset="0"/>
              <a:cs typeface="Courier New" pitchFamily="49" charset="0"/>
            </a:endParaRPr>
          </a:p>
          <a:p>
            <a:r>
              <a:rPr lang="hu-HU" sz="2400" b="1" dirty="0">
                <a:latin typeface="Courier New" pitchFamily="49" charset="0"/>
                <a:cs typeface="Courier New" pitchFamily="49" charset="0"/>
              </a:rPr>
              <a:t>END</a:t>
            </a:r>
          </a:p>
        </p:txBody>
      </p:sp>
      <p:sp>
        <p:nvSpPr>
          <p:cNvPr id="163844" name="Line 4"/>
          <p:cNvSpPr>
            <a:spLocks noChangeShapeType="1"/>
          </p:cNvSpPr>
          <p:nvPr/>
        </p:nvSpPr>
        <p:spPr bwMode="auto">
          <a:xfrm>
            <a:off x="6629400" y="1524000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3845" name="Line 5"/>
          <p:cNvSpPr>
            <a:spLocks noChangeShapeType="1"/>
          </p:cNvSpPr>
          <p:nvPr/>
        </p:nvSpPr>
        <p:spPr bwMode="auto">
          <a:xfrm>
            <a:off x="5791200" y="2590800"/>
            <a:ext cx="2514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3846" name="Rectangle 6"/>
          <p:cNvSpPr>
            <a:spLocks noChangeArrowheads="1"/>
          </p:cNvSpPr>
          <p:nvPr/>
        </p:nvSpPr>
        <p:spPr bwMode="auto">
          <a:xfrm>
            <a:off x="6934200" y="1600200"/>
            <a:ext cx="1066800" cy="762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3848" name="Rectangle 8"/>
          <p:cNvSpPr>
            <a:spLocks noChangeArrowheads="1"/>
          </p:cNvSpPr>
          <p:nvPr/>
        </p:nvSpPr>
        <p:spPr bwMode="auto">
          <a:xfrm>
            <a:off x="7086600" y="1600200"/>
            <a:ext cx="152400" cy="762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3849" name="Rectangle 9"/>
          <p:cNvSpPr>
            <a:spLocks noChangeArrowheads="1"/>
          </p:cNvSpPr>
          <p:nvPr/>
        </p:nvSpPr>
        <p:spPr bwMode="auto">
          <a:xfrm>
            <a:off x="7391400" y="1600200"/>
            <a:ext cx="152400" cy="762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3850" name="Rectangle 10"/>
          <p:cNvSpPr>
            <a:spLocks noChangeArrowheads="1"/>
          </p:cNvSpPr>
          <p:nvPr/>
        </p:nvSpPr>
        <p:spPr bwMode="auto">
          <a:xfrm>
            <a:off x="7696200" y="1600200"/>
            <a:ext cx="152400" cy="762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3851" name="Rectangle 11"/>
          <p:cNvSpPr>
            <a:spLocks noChangeArrowheads="1"/>
          </p:cNvSpPr>
          <p:nvPr/>
        </p:nvSpPr>
        <p:spPr bwMode="auto">
          <a:xfrm>
            <a:off x="6934200" y="1752600"/>
            <a:ext cx="1066800" cy="152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63852" name="Rectangle 12"/>
          <p:cNvSpPr>
            <a:spLocks noChangeArrowheads="1"/>
          </p:cNvSpPr>
          <p:nvPr/>
        </p:nvSpPr>
        <p:spPr bwMode="auto">
          <a:xfrm>
            <a:off x="6934200" y="2057400"/>
            <a:ext cx="1066800" cy="152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3853" name="Text Box 13"/>
          <p:cNvSpPr txBox="1">
            <a:spLocks noChangeArrowheads="1"/>
          </p:cNvSpPr>
          <p:nvPr/>
        </p:nvSpPr>
        <p:spPr bwMode="auto">
          <a:xfrm>
            <a:off x="7908925" y="2632075"/>
            <a:ext cx="733425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hu-HU"/>
              <a:t>Re z</a:t>
            </a:r>
          </a:p>
        </p:txBody>
      </p:sp>
      <p:sp>
        <p:nvSpPr>
          <p:cNvPr id="163854" name="Text Box 14"/>
          <p:cNvSpPr txBox="1">
            <a:spLocks noChangeArrowheads="1"/>
          </p:cNvSpPr>
          <p:nvPr/>
        </p:nvSpPr>
        <p:spPr bwMode="auto">
          <a:xfrm>
            <a:off x="5867400" y="1371600"/>
            <a:ext cx="733425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hu-HU"/>
              <a:t>Im z</a:t>
            </a:r>
          </a:p>
        </p:txBody>
      </p:sp>
      <p:sp>
        <p:nvSpPr>
          <p:cNvPr id="163856" name="Text Box 16"/>
          <p:cNvSpPr txBox="1">
            <a:spLocks noChangeArrowheads="1"/>
          </p:cNvSpPr>
          <p:nvPr/>
        </p:nvSpPr>
        <p:spPr bwMode="auto">
          <a:xfrm>
            <a:off x="8001000" y="1447800"/>
            <a:ext cx="904875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hu-HU"/>
              <a:t>(X,Y)</a:t>
            </a:r>
          </a:p>
        </p:txBody>
      </p:sp>
      <p:sp>
        <p:nvSpPr>
          <p:cNvPr id="163857" name="Line 17"/>
          <p:cNvSpPr>
            <a:spLocks noChangeShapeType="1"/>
          </p:cNvSpPr>
          <p:nvPr/>
        </p:nvSpPr>
        <p:spPr bwMode="auto">
          <a:xfrm flipH="1">
            <a:off x="7620000" y="1676400"/>
            <a:ext cx="4572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Cím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 konvergens rész kitöltése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Julia </a:t>
            </a:r>
            <a:r>
              <a:rPr lang="hu-HU" dirty="0" smtClean="0"/>
              <a:t>halmaz</a:t>
            </a:r>
            <a:r>
              <a:rPr lang="en-US" dirty="0" smtClean="0"/>
              <a:t>: </a:t>
            </a:r>
            <a:r>
              <a:rPr lang="hu-HU" dirty="0" smtClean="0"/>
              <a:t>z </a:t>
            </a:r>
            <a:r>
              <a:rPr lang="hu-HU" dirty="0" smtClean="0">
                <a:sym typeface="Symbol" pitchFamily="18" charset="2"/>
              </a:rPr>
              <a:t> </a:t>
            </a:r>
            <a:r>
              <a:rPr lang="hu-HU" dirty="0" smtClean="0"/>
              <a:t>z</a:t>
            </a:r>
            <a:r>
              <a:rPr lang="hu-HU" baseline="30000" dirty="0" smtClean="0"/>
              <a:t>2</a:t>
            </a:r>
            <a:r>
              <a:rPr lang="en-US" dirty="0" smtClean="0"/>
              <a:t>+c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2224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hu-HU" dirty="0" smtClean="0"/>
              <a:t>Julia halmaz</a:t>
            </a:r>
            <a:endParaRPr lang="hu-HU" dirty="0"/>
          </a:p>
        </p:txBody>
      </p:sp>
      <p:pic>
        <p:nvPicPr>
          <p:cNvPr id="16589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905000"/>
            <a:ext cx="39624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589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1905000"/>
            <a:ext cx="39624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150023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Q</a:t>
            </a:r>
            <a:r>
              <a:rPr lang="en-US" dirty="0" err="1" smtClean="0"/>
              <a:t>uaternion</a:t>
            </a:r>
            <a:r>
              <a:rPr lang="en-US" dirty="0" smtClean="0"/>
              <a:t> Julia</a:t>
            </a:r>
            <a:r>
              <a:rPr lang="hu-HU" dirty="0" smtClean="0"/>
              <a:t> távolságfüggvény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14325" y="1876425"/>
            <a:ext cx="8629650" cy="394335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sz="135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vec4 </a:t>
            </a:r>
            <a:r>
              <a:rPr lang="hu-HU" sz="135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quatMult</a:t>
            </a:r>
            <a:r>
              <a:rPr lang="hu-HU" sz="135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hu-HU" sz="135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vec4</a:t>
            </a:r>
            <a:r>
              <a:rPr lang="hu-HU" sz="135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q1, vec4 q2 ) {</a:t>
            </a:r>
          </a:p>
          <a:p>
            <a:r>
              <a:rPr lang="hu-HU" sz="135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vec4 r;</a:t>
            </a:r>
          </a:p>
          <a:p>
            <a:endParaRPr lang="hu-HU" sz="1350" b="1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hu-HU" sz="135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hu-HU" sz="135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r.x</a:t>
            </a:r>
            <a:r>
              <a:rPr lang="hu-HU" sz="135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= q1.x * q2.x - </a:t>
            </a:r>
            <a:r>
              <a:rPr lang="hu-HU" sz="135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dot</a:t>
            </a:r>
            <a:r>
              <a:rPr lang="hu-HU" sz="135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q1.yzw, q2.yzw );</a:t>
            </a:r>
          </a:p>
          <a:p>
            <a:r>
              <a:rPr lang="hu-HU" sz="135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hu-HU" sz="135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r.yzw</a:t>
            </a:r>
            <a:r>
              <a:rPr lang="hu-HU" sz="135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q1.x * q2.yzw + q2.x * q1.yzw + </a:t>
            </a:r>
            <a:r>
              <a:rPr lang="hu-HU" sz="135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cross</a:t>
            </a:r>
            <a:r>
              <a:rPr lang="hu-HU" sz="135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hu-HU" sz="135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q1.yzw</a:t>
            </a:r>
            <a:r>
              <a:rPr lang="hu-HU" sz="135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q2.yzw );</a:t>
            </a:r>
          </a:p>
          <a:p>
            <a:endParaRPr lang="hu-HU" sz="1350" b="1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hu-HU" sz="135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hu-HU" sz="135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hu-HU" sz="135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r;</a:t>
            </a:r>
          </a:p>
          <a:p>
            <a:r>
              <a:rPr lang="hu-HU" sz="135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hu-HU" sz="1350" b="1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hu-HU" sz="135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vec4 </a:t>
            </a:r>
            <a:r>
              <a:rPr lang="hu-HU" sz="135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quatSq</a:t>
            </a:r>
            <a:r>
              <a:rPr lang="hu-HU" sz="135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hu-HU" sz="135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vec4</a:t>
            </a:r>
            <a:r>
              <a:rPr lang="hu-HU" sz="135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q ) {</a:t>
            </a:r>
          </a:p>
          <a:p>
            <a:r>
              <a:rPr lang="hu-HU" sz="135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vec4 r;</a:t>
            </a:r>
          </a:p>
          <a:p>
            <a:endParaRPr lang="hu-HU" sz="1350" b="1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hu-HU" sz="135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hu-HU" sz="135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r.x</a:t>
            </a:r>
            <a:r>
              <a:rPr lang="hu-HU" sz="135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= </a:t>
            </a:r>
            <a:r>
              <a:rPr lang="hu-HU" sz="135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q.x</a:t>
            </a:r>
            <a:r>
              <a:rPr lang="hu-HU" sz="135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hu-HU" sz="135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q.x</a:t>
            </a:r>
            <a:r>
              <a:rPr lang="hu-HU" sz="135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hu-HU" sz="135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dot</a:t>
            </a:r>
            <a:r>
              <a:rPr lang="hu-HU" sz="135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hu-HU" sz="135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q.yzw</a:t>
            </a:r>
            <a:r>
              <a:rPr lang="hu-HU" sz="135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hu-HU" sz="135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q.yzw</a:t>
            </a:r>
            <a:r>
              <a:rPr lang="hu-HU" sz="135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hu-HU" sz="135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hu-HU" sz="135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r.yzw</a:t>
            </a:r>
            <a:r>
              <a:rPr lang="hu-HU" sz="135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2.0 * </a:t>
            </a:r>
            <a:r>
              <a:rPr lang="hu-HU" sz="135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q.x</a:t>
            </a:r>
            <a:r>
              <a:rPr lang="hu-HU" sz="135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hu-HU" sz="135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q.yzw</a:t>
            </a:r>
            <a:r>
              <a:rPr lang="hu-HU" sz="135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hu-HU" sz="1350" b="1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hu-HU" sz="135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hu-HU" sz="135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hu-HU" sz="135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r;</a:t>
            </a:r>
          </a:p>
          <a:p>
            <a:r>
              <a:rPr lang="hu-HU" sz="135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86166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Érdekesebb távolságfüggvény</a:t>
            </a:r>
            <a:r>
              <a:rPr lang="en-US" dirty="0" smtClean="0"/>
              <a:t>: quaternion Julia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14325" y="1876425"/>
            <a:ext cx="8629650" cy="394335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sz="2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hu-HU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sz="2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iterateIntersect</a:t>
            </a:r>
            <a:r>
              <a:rPr lang="hu-HU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hu-HU" sz="2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inout</a:t>
            </a:r>
            <a:r>
              <a:rPr lang="hu-HU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vec4 q, </a:t>
            </a:r>
            <a:r>
              <a:rPr lang="hu-HU" sz="2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inout</a:t>
            </a:r>
            <a:r>
              <a:rPr lang="hu-HU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vec4 </a:t>
            </a:r>
            <a:r>
              <a:rPr lang="hu-HU" sz="2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qp</a:t>
            </a:r>
            <a:r>
              <a:rPr lang="hu-HU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hu-HU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hu-HU" sz="2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hu-HU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int i = 0; i &lt; 10; i++ ) {</a:t>
            </a:r>
          </a:p>
          <a:p>
            <a:r>
              <a:rPr lang="hu-HU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hu-HU" sz="2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qp</a:t>
            </a:r>
            <a:r>
              <a:rPr lang="hu-HU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2.0 * </a:t>
            </a:r>
            <a:r>
              <a:rPr lang="hu-HU" sz="2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quatMult</a:t>
            </a:r>
            <a:r>
              <a:rPr lang="hu-HU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(q, </a:t>
            </a:r>
            <a:r>
              <a:rPr lang="hu-HU" sz="2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qp</a:t>
            </a:r>
            <a:r>
              <a:rPr lang="hu-HU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hu-HU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q = </a:t>
            </a:r>
            <a:r>
              <a:rPr lang="hu-HU" sz="2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quatSq</a:t>
            </a:r>
            <a:r>
              <a:rPr lang="hu-HU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sz="2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hu-HU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 vec4(1, 0.5, -0.1, 0.3);</a:t>
            </a:r>
          </a:p>
          <a:p>
            <a:endParaRPr lang="hu-HU" sz="2000" b="1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hu-HU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hu-HU" sz="2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hu-HU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hu-HU" sz="2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dot</a:t>
            </a:r>
            <a:r>
              <a:rPr lang="hu-HU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q, </a:t>
            </a:r>
            <a:r>
              <a:rPr lang="hu-HU" sz="2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hu-HU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 &gt; 7.0 ) {</a:t>
            </a:r>
          </a:p>
          <a:p>
            <a:r>
              <a:rPr lang="hu-HU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hu-HU" sz="2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hu-HU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hu-HU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r>
              <a:rPr lang="hu-HU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hu-HU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61295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Érdekesebb távolságfüggvény</a:t>
            </a:r>
            <a:r>
              <a:rPr lang="en-US" dirty="0" smtClean="0"/>
              <a:t>: quaternion Julia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14325" y="1876425"/>
            <a:ext cx="8629650" cy="394335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sz="24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hu-HU" sz="2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sz="24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r>
              <a:rPr lang="hu-HU" sz="2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(vec3 p)</a:t>
            </a:r>
          </a:p>
          <a:p>
            <a:r>
              <a:rPr lang="hu-HU" sz="2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hu-HU" sz="2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vec4 z = vec4( p, 0.0 );</a:t>
            </a:r>
          </a:p>
          <a:p>
            <a:r>
              <a:rPr lang="hu-HU" sz="2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vec4 </a:t>
            </a:r>
            <a:r>
              <a:rPr lang="hu-HU" sz="24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zp</a:t>
            </a:r>
            <a:r>
              <a:rPr lang="hu-HU" sz="2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hu-HU" sz="24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vec4</a:t>
            </a:r>
            <a:r>
              <a:rPr lang="hu-HU" sz="2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( 1, 0.0, </a:t>
            </a:r>
            <a:r>
              <a:rPr lang="hu-HU" sz="24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</a:t>
            </a:r>
            <a:r>
              <a:rPr lang="hu-HU" sz="2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hu-HU" sz="24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</a:t>
            </a:r>
            <a:r>
              <a:rPr lang="hu-HU" sz="2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hu-HU" sz="2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hu-HU" sz="24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iterateIntersect</a:t>
            </a:r>
            <a:r>
              <a:rPr lang="hu-HU" sz="2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z, </a:t>
            </a:r>
            <a:r>
              <a:rPr lang="hu-HU" sz="24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zp</a:t>
            </a:r>
            <a:r>
              <a:rPr lang="hu-HU" sz="2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hu-HU" sz="2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hu-HU" sz="24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hu-HU" sz="2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sz="24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normZ</a:t>
            </a:r>
            <a:r>
              <a:rPr lang="hu-HU" sz="2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hu-HU" sz="24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hu-HU" sz="2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z );</a:t>
            </a:r>
          </a:p>
          <a:p>
            <a:r>
              <a:rPr lang="hu-HU" sz="2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hu-HU" sz="24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hu-HU" sz="2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0.5 * </a:t>
            </a:r>
            <a:r>
              <a:rPr lang="hu-HU" sz="24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normZ</a:t>
            </a:r>
            <a:r>
              <a:rPr lang="hu-HU" sz="2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log( </a:t>
            </a:r>
            <a:r>
              <a:rPr lang="hu-HU" sz="24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normZ</a:t>
            </a:r>
            <a:r>
              <a:rPr lang="hu-HU" sz="2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 / </a:t>
            </a:r>
            <a:r>
              <a:rPr lang="hu-HU" sz="24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hu-HU" sz="2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hu-HU" sz="24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zp</a:t>
            </a:r>
            <a:r>
              <a:rPr lang="hu-HU" sz="2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hu-HU" sz="2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4497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Webgl sphere tracer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 smtClean="0"/>
              <a:t>sphere tracing ciklus</a:t>
            </a:r>
          </a:p>
          <a:p>
            <a:pPr lvl="1"/>
            <a:r>
              <a:rPr lang="hu-HU" dirty="0" smtClean="0"/>
              <a:t>webgl1: konkrét lépésszám kell (pl. 150)</a:t>
            </a:r>
          </a:p>
          <a:p>
            <a:pPr lvl="1"/>
            <a:r>
              <a:rPr lang="hu-HU" dirty="0" smtClean="0"/>
              <a:t>pozíció a szemből indul</a:t>
            </a:r>
          </a:p>
          <a:p>
            <a:pPr lvl="1"/>
            <a:r>
              <a:rPr lang="hu-HU" dirty="0" smtClean="0"/>
              <a:t>távolságfüggvény kiértékelése</a:t>
            </a:r>
          </a:p>
          <a:p>
            <a:pPr lvl="1"/>
            <a:r>
              <a:rPr lang="hu-HU" dirty="0" smtClean="0"/>
              <a:t>léptetés</a:t>
            </a:r>
            <a:r>
              <a:rPr lang="en-US" dirty="0" smtClean="0"/>
              <a:t> a t</a:t>
            </a:r>
            <a:r>
              <a:rPr lang="hu-HU" dirty="0" err="1" smtClean="0"/>
              <a:t>ávolsággal</a:t>
            </a:r>
            <a:endParaRPr lang="hu-HU" dirty="0" smtClean="0"/>
          </a:p>
          <a:p>
            <a:pPr lvl="1"/>
            <a:r>
              <a:rPr lang="hu-HU" dirty="0" smtClean="0"/>
              <a:t>kilépés a ciklusból (</a:t>
            </a:r>
            <a:r>
              <a:rPr lang="hu-HU" dirty="0" err="1" smtClean="0"/>
              <a:t>break</a:t>
            </a:r>
            <a:r>
              <a:rPr lang="en-US" dirty="0" smtClean="0"/>
              <a:t>;</a:t>
            </a:r>
            <a:r>
              <a:rPr lang="hu-HU" dirty="0" smtClean="0"/>
              <a:t>)</a:t>
            </a:r>
            <a:r>
              <a:rPr lang="en-US" dirty="0" smtClean="0"/>
              <a:t>, ha a t</a:t>
            </a:r>
            <a:r>
              <a:rPr lang="hu-HU" dirty="0" err="1" smtClean="0"/>
              <a:t>ávolság</a:t>
            </a:r>
            <a:r>
              <a:rPr lang="hu-HU" dirty="0" smtClean="0"/>
              <a:t> kisebb mint epszilon</a:t>
            </a:r>
          </a:p>
          <a:p>
            <a:pPr lvl="2"/>
            <a:r>
              <a:rPr lang="hu-HU" dirty="0" smtClean="0"/>
              <a:t>epszilon függhet a teljes megtett távolságtól: távolabb nagyobb hiba is oké</a:t>
            </a:r>
          </a:p>
          <a:p>
            <a:r>
              <a:rPr lang="hu-HU" dirty="0"/>
              <a:t>ha nem konvergált az iteráció, a </a:t>
            </a:r>
            <a:r>
              <a:rPr lang="hu-HU" dirty="0" smtClean="0"/>
              <a:t>hátteret látjuk</a:t>
            </a:r>
            <a:endParaRPr lang="en-US" dirty="0"/>
          </a:p>
          <a:p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2606462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405" y="1129393"/>
            <a:ext cx="3565751" cy="45987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314" y="1151328"/>
            <a:ext cx="3548744" cy="457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984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Lineáris </a:t>
            </a:r>
            <a:r>
              <a:rPr lang="hu-HU" dirty="0" smtClean="0"/>
              <a:t>keresés (ray marching)</a:t>
            </a:r>
            <a:endParaRPr lang="en-US" dirty="0"/>
          </a:p>
        </p:txBody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Első pont megtalálás legyen biztos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sp>
        <p:nvSpPr>
          <p:cNvPr id="275460" name="Freeform 4"/>
          <p:cNvSpPr>
            <a:spLocks/>
          </p:cNvSpPr>
          <p:nvPr/>
        </p:nvSpPr>
        <p:spPr bwMode="auto">
          <a:xfrm>
            <a:off x="1371600" y="3505200"/>
            <a:ext cx="5486400" cy="1200150"/>
          </a:xfrm>
          <a:custGeom>
            <a:avLst/>
            <a:gdLst/>
            <a:ahLst/>
            <a:cxnLst>
              <a:cxn ang="0">
                <a:pos x="0" y="637"/>
              </a:cxn>
              <a:cxn ang="0">
                <a:pos x="432" y="637"/>
              </a:cxn>
              <a:cxn ang="0">
                <a:pos x="528" y="397"/>
              </a:cxn>
              <a:cxn ang="0">
                <a:pos x="1056" y="557"/>
              </a:cxn>
              <a:cxn ang="0">
                <a:pos x="1504" y="13"/>
              </a:cxn>
              <a:cxn ang="0">
                <a:pos x="1728" y="477"/>
              </a:cxn>
              <a:cxn ang="0">
                <a:pos x="1872" y="712"/>
              </a:cxn>
              <a:cxn ang="0">
                <a:pos x="2024" y="736"/>
              </a:cxn>
              <a:cxn ang="0">
                <a:pos x="2208" y="589"/>
              </a:cxn>
              <a:cxn ang="0">
                <a:pos x="2576" y="256"/>
              </a:cxn>
              <a:cxn ang="0">
                <a:pos x="3072" y="397"/>
              </a:cxn>
              <a:cxn ang="0">
                <a:pos x="3456" y="541"/>
              </a:cxn>
            </a:cxnLst>
            <a:rect l="0" t="0" r="r" b="b"/>
            <a:pathLst>
              <a:path w="3456" h="756">
                <a:moveTo>
                  <a:pt x="0" y="637"/>
                </a:moveTo>
                <a:cubicBezTo>
                  <a:pt x="172" y="657"/>
                  <a:pt x="344" y="677"/>
                  <a:pt x="432" y="637"/>
                </a:cubicBezTo>
                <a:cubicBezTo>
                  <a:pt x="520" y="597"/>
                  <a:pt x="424" y="410"/>
                  <a:pt x="528" y="397"/>
                </a:cubicBezTo>
                <a:cubicBezTo>
                  <a:pt x="632" y="384"/>
                  <a:pt x="893" y="621"/>
                  <a:pt x="1056" y="557"/>
                </a:cubicBezTo>
                <a:cubicBezTo>
                  <a:pt x="1219" y="493"/>
                  <a:pt x="1392" y="26"/>
                  <a:pt x="1504" y="13"/>
                </a:cubicBezTo>
                <a:cubicBezTo>
                  <a:pt x="1616" y="0"/>
                  <a:pt x="1667" y="361"/>
                  <a:pt x="1728" y="477"/>
                </a:cubicBezTo>
                <a:cubicBezTo>
                  <a:pt x="1789" y="593"/>
                  <a:pt x="1823" y="669"/>
                  <a:pt x="1872" y="712"/>
                </a:cubicBezTo>
                <a:cubicBezTo>
                  <a:pt x="1921" y="755"/>
                  <a:pt x="1968" y="756"/>
                  <a:pt x="2024" y="736"/>
                </a:cubicBezTo>
                <a:cubicBezTo>
                  <a:pt x="2080" y="716"/>
                  <a:pt x="2116" y="669"/>
                  <a:pt x="2208" y="589"/>
                </a:cubicBezTo>
                <a:cubicBezTo>
                  <a:pt x="2300" y="509"/>
                  <a:pt x="2432" y="288"/>
                  <a:pt x="2576" y="256"/>
                </a:cubicBezTo>
                <a:cubicBezTo>
                  <a:pt x="2720" y="224"/>
                  <a:pt x="2925" y="349"/>
                  <a:pt x="3072" y="397"/>
                </a:cubicBezTo>
                <a:cubicBezTo>
                  <a:pt x="3219" y="445"/>
                  <a:pt x="3324" y="469"/>
                  <a:pt x="3456" y="541"/>
                </a:cubicBezTo>
              </a:path>
            </a:pathLst>
          </a:custGeom>
          <a:noFill/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none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75461" name="Line 5"/>
          <p:cNvSpPr>
            <a:spLocks noChangeShapeType="1"/>
          </p:cNvSpPr>
          <p:nvPr/>
        </p:nvSpPr>
        <p:spPr bwMode="auto">
          <a:xfrm>
            <a:off x="1219200" y="3505200"/>
            <a:ext cx="6172200" cy="0"/>
          </a:xfrm>
          <a:prstGeom prst="line">
            <a:avLst/>
          </a:prstGeom>
          <a:noFill/>
          <a:ln w="12700" cap="rnd">
            <a:solidFill>
              <a:srgbClr val="0000FF"/>
            </a:solidFill>
            <a:prstDash val="sysDot"/>
            <a:round/>
            <a:headEnd/>
            <a:tailEnd type="none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75462" name="Line 6"/>
          <p:cNvSpPr>
            <a:spLocks noChangeShapeType="1"/>
          </p:cNvSpPr>
          <p:nvPr/>
        </p:nvSpPr>
        <p:spPr bwMode="auto">
          <a:xfrm>
            <a:off x="1143000" y="4800600"/>
            <a:ext cx="6172200" cy="0"/>
          </a:xfrm>
          <a:prstGeom prst="line">
            <a:avLst/>
          </a:prstGeom>
          <a:noFill/>
          <a:ln w="12700" cap="rnd">
            <a:solidFill>
              <a:srgbClr val="0000FF"/>
            </a:solidFill>
            <a:prstDash val="sysDot"/>
            <a:round/>
            <a:headEnd/>
            <a:tailEnd type="none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75463" name="Line 7"/>
          <p:cNvSpPr>
            <a:spLocks noChangeShapeType="1"/>
          </p:cNvSpPr>
          <p:nvPr/>
        </p:nvSpPr>
        <p:spPr bwMode="auto">
          <a:xfrm>
            <a:off x="1524000" y="2667000"/>
            <a:ext cx="3886200" cy="21336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75465" name="Oval 9"/>
          <p:cNvSpPr>
            <a:spLocks noChangeArrowheads="1"/>
          </p:cNvSpPr>
          <p:nvPr/>
        </p:nvSpPr>
        <p:spPr bwMode="auto">
          <a:xfrm>
            <a:off x="2971800" y="3429000"/>
            <a:ext cx="1524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 type="none" w="lg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5472" name="Oval 16"/>
          <p:cNvSpPr>
            <a:spLocks noChangeArrowheads="1"/>
          </p:cNvSpPr>
          <p:nvPr/>
        </p:nvSpPr>
        <p:spPr bwMode="auto">
          <a:xfrm>
            <a:off x="3124200" y="3505200"/>
            <a:ext cx="1524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 type="none" w="lg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5473" name="Oval 17"/>
          <p:cNvSpPr>
            <a:spLocks noChangeArrowheads="1"/>
          </p:cNvSpPr>
          <p:nvPr/>
        </p:nvSpPr>
        <p:spPr bwMode="auto">
          <a:xfrm>
            <a:off x="3276600" y="3581400"/>
            <a:ext cx="1524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 type="none" w="lg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5474" name="Oval 18"/>
          <p:cNvSpPr>
            <a:spLocks noChangeArrowheads="1"/>
          </p:cNvSpPr>
          <p:nvPr/>
        </p:nvSpPr>
        <p:spPr bwMode="auto">
          <a:xfrm>
            <a:off x="3429000" y="3657600"/>
            <a:ext cx="1524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 type="none" w="lg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5476" name="Oval 20"/>
          <p:cNvSpPr>
            <a:spLocks noChangeArrowheads="1"/>
          </p:cNvSpPr>
          <p:nvPr/>
        </p:nvSpPr>
        <p:spPr bwMode="auto">
          <a:xfrm>
            <a:off x="3581400" y="3733800"/>
            <a:ext cx="152400" cy="152400"/>
          </a:xfrm>
          <a:prstGeom prst="ellipse">
            <a:avLst/>
          </a:prstGeom>
          <a:solidFill>
            <a:srgbClr val="00FF00"/>
          </a:solidFill>
          <a:ln w="12700">
            <a:solidFill>
              <a:schemeClr val="tx1"/>
            </a:solidFill>
            <a:round/>
            <a:headEnd/>
            <a:tailEnd type="none" w="lg" len="med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91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5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5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5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5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5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465" grpId="0" animBg="1"/>
      <p:bldP spid="275472" grpId="0" animBg="1"/>
      <p:bldP spid="275473" grpId="0" animBg="1"/>
      <p:bldP spid="275474" grpId="0" animBg="1"/>
      <p:bldP spid="27547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Normálvektor meghatározása árnyaláshoz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gradiens meghatározása</a:t>
            </a:r>
          </a:p>
          <a:p>
            <a:pPr lvl="1"/>
            <a:r>
              <a:rPr lang="hu-HU" dirty="0" smtClean="0"/>
              <a:t>analitikusan számolható</a:t>
            </a:r>
          </a:p>
          <a:p>
            <a:pPr lvl="1"/>
            <a:r>
              <a:rPr lang="hu-HU" dirty="0" smtClean="0"/>
              <a:t>parciális deriváltak közelítése differenciákkal</a:t>
            </a:r>
          </a:p>
          <a:p>
            <a:pPr lvl="2"/>
            <a:r>
              <a:rPr lang="en-US" dirty="0" err="1" smtClean="0"/>
              <a:t>df</a:t>
            </a:r>
            <a:r>
              <a:rPr lang="en-US" dirty="0" smtClean="0"/>
              <a:t>(r)/dx = </a:t>
            </a:r>
            <a:r>
              <a:rPr lang="hu-HU" dirty="0" smtClean="0"/>
              <a:t>f(</a:t>
            </a:r>
            <a:r>
              <a:rPr lang="en-US" dirty="0" smtClean="0"/>
              <a:t>r</a:t>
            </a:r>
            <a:r>
              <a:rPr lang="hu-HU" dirty="0" smtClean="0"/>
              <a:t>+(</a:t>
            </a:r>
            <a:r>
              <a:rPr lang="en-US" dirty="0" smtClean="0">
                <a:sym typeface="Symbol" panose="05050102010706020507" pitchFamily="18" charset="2"/>
              </a:rPr>
              <a:t>, 0, 0</a:t>
            </a:r>
            <a:r>
              <a:rPr lang="hu-HU" dirty="0" smtClean="0"/>
              <a:t>))</a:t>
            </a:r>
            <a:r>
              <a:rPr lang="en-US" dirty="0" smtClean="0"/>
              <a:t> - </a:t>
            </a:r>
            <a:r>
              <a:rPr lang="hu-HU" dirty="0" smtClean="0"/>
              <a:t>f(</a:t>
            </a:r>
            <a:r>
              <a:rPr lang="en-US" dirty="0" smtClean="0"/>
              <a:t>r-</a:t>
            </a:r>
            <a:r>
              <a:rPr lang="hu-HU" dirty="0" smtClean="0"/>
              <a:t>(</a:t>
            </a:r>
            <a:r>
              <a:rPr lang="en-US" dirty="0">
                <a:sym typeface="Symbol" panose="05050102010706020507" pitchFamily="18" charset="2"/>
              </a:rPr>
              <a:t>, 0, 0</a:t>
            </a:r>
            <a:r>
              <a:rPr lang="hu-HU" dirty="0" smtClean="0"/>
              <a:t>))</a:t>
            </a:r>
            <a:endParaRPr lang="en-US" dirty="0" smtClean="0"/>
          </a:p>
          <a:p>
            <a:pPr lvl="2"/>
            <a:r>
              <a:rPr lang="en-US" dirty="0" err="1" smtClean="0"/>
              <a:t>ahol</a:t>
            </a:r>
            <a:r>
              <a:rPr lang="en-US" dirty="0" smtClean="0"/>
              <a:t> </a:t>
            </a:r>
            <a:r>
              <a:rPr lang="en-US" dirty="0">
                <a:sym typeface="Symbol" panose="05050102010706020507" pitchFamily="18" charset="2"/>
              </a:rPr>
              <a:t> </a:t>
            </a:r>
            <a:r>
              <a:rPr lang="hu-HU" dirty="0" smtClean="0">
                <a:sym typeface="Symbol" panose="05050102010706020507" pitchFamily="18" charset="2"/>
              </a:rPr>
              <a:t>pl. lehet </a:t>
            </a:r>
            <a:r>
              <a:rPr lang="hu-HU" dirty="0" smtClean="0"/>
              <a:t>függhet a távolságtól</a:t>
            </a:r>
          </a:p>
          <a:p>
            <a:pPr lvl="1"/>
            <a:r>
              <a:rPr lang="hu-HU" dirty="0" smtClean="0"/>
              <a:t>normalizálni is kell</a:t>
            </a:r>
          </a:p>
          <a:p>
            <a:pPr lvl="1"/>
            <a:endParaRPr lang="hu-HU" dirty="0"/>
          </a:p>
          <a:p>
            <a:r>
              <a:rPr lang="hu-HU" dirty="0" smtClean="0"/>
              <a:t>szűrni is jó lenne: zajok szűrése</a:t>
            </a:r>
          </a:p>
          <a:p>
            <a:pPr marL="457200" lvl="1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8871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Normálvektorok megjelenítése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633" y="1874488"/>
            <a:ext cx="6418951" cy="473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0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Normálvektorok megjelenítése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986" y="1690689"/>
            <a:ext cx="6522468" cy="4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91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Bináris keresés</a:t>
            </a:r>
            <a:endParaRPr lang="en-US"/>
          </a:p>
        </p:txBody>
      </p:sp>
      <p:sp>
        <p:nvSpPr>
          <p:cNvPr id="271363" name="Freeform 3"/>
          <p:cNvSpPr>
            <a:spLocks/>
          </p:cNvSpPr>
          <p:nvPr/>
        </p:nvSpPr>
        <p:spPr bwMode="auto">
          <a:xfrm>
            <a:off x="1371600" y="3505200"/>
            <a:ext cx="5486400" cy="1200150"/>
          </a:xfrm>
          <a:custGeom>
            <a:avLst/>
            <a:gdLst/>
            <a:ahLst/>
            <a:cxnLst>
              <a:cxn ang="0">
                <a:pos x="0" y="637"/>
              </a:cxn>
              <a:cxn ang="0">
                <a:pos x="432" y="637"/>
              </a:cxn>
              <a:cxn ang="0">
                <a:pos x="528" y="397"/>
              </a:cxn>
              <a:cxn ang="0">
                <a:pos x="1056" y="557"/>
              </a:cxn>
              <a:cxn ang="0">
                <a:pos x="1504" y="13"/>
              </a:cxn>
              <a:cxn ang="0">
                <a:pos x="1728" y="477"/>
              </a:cxn>
              <a:cxn ang="0">
                <a:pos x="1872" y="712"/>
              </a:cxn>
              <a:cxn ang="0">
                <a:pos x="2024" y="736"/>
              </a:cxn>
              <a:cxn ang="0">
                <a:pos x="2208" y="589"/>
              </a:cxn>
              <a:cxn ang="0">
                <a:pos x="2576" y="256"/>
              </a:cxn>
              <a:cxn ang="0">
                <a:pos x="3072" y="397"/>
              </a:cxn>
              <a:cxn ang="0">
                <a:pos x="3456" y="541"/>
              </a:cxn>
            </a:cxnLst>
            <a:rect l="0" t="0" r="r" b="b"/>
            <a:pathLst>
              <a:path w="3456" h="756">
                <a:moveTo>
                  <a:pt x="0" y="637"/>
                </a:moveTo>
                <a:cubicBezTo>
                  <a:pt x="172" y="657"/>
                  <a:pt x="344" y="677"/>
                  <a:pt x="432" y="637"/>
                </a:cubicBezTo>
                <a:cubicBezTo>
                  <a:pt x="520" y="597"/>
                  <a:pt x="424" y="410"/>
                  <a:pt x="528" y="397"/>
                </a:cubicBezTo>
                <a:cubicBezTo>
                  <a:pt x="632" y="384"/>
                  <a:pt x="893" y="621"/>
                  <a:pt x="1056" y="557"/>
                </a:cubicBezTo>
                <a:cubicBezTo>
                  <a:pt x="1219" y="493"/>
                  <a:pt x="1392" y="26"/>
                  <a:pt x="1504" y="13"/>
                </a:cubicBezTo>
                <a:cubicBezTo>
                  <a:pt x="1616" y="0"/>
                  <a:pt x="1667" y="361"/>
                  <a:pt x="1728" y="477"/>
                </a:cubicBezTo>
                <a:cubicBezTo>
                  <a:pt x="1789" y="593"/>
                  <a:pt x="1823" y="669"/>
                  <a:pt x="1872" y="712"/>
                </a:cubicBezTo>
                <a:cubicBezTo>
                  <a:pt x="1921" y="755"/>
                  <a:pt x="1968" y="756"/>
                  <a:pt x="2024" y="736"/>
                </a:cubicBezTo>
                <a:cubicBezTo>
                  <a:pt x="2080" y="716"/>
                  <a:pt x="2116" y="669"/>
                  <a:pt x="2208" y="589"/>
                </a:cubicBezTo>
                <a:cubicBezTo>
                  <a:pt x="2300" y="509"/>
                  <a:pt x="2432" y="288"/>
                  <a:pt x="2576" y="256"/>
                </a:cubicBezTo>
                <a:cubicBezTo>
                  <a:pt x="2720" y="224"/>
                  <a:pt x="2925" y="349"/>
                  <a:pt x="3072" y="397"/>
                </a:cubicBezTo>
                <a:cubicBezTo>
                  <a:pt x="3219" y="445"/>
                  <a:pt x="3324" y="469"/>
                  <a:pt x="3456" y="541"/>
                </a:cubicBezTo>
              </a:path>
            </a:pathLst>
          </a:custGeom>
          <a:noFill/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none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71364" name="Line 4"/>
          <p:cNvSpPr>
            <a:spLocks noChangeShapeType="1"/>
          </p:cNvSpPr>
          <p:nvPr/>
        </p:nvSpPr>
        <p:spPr bwMode="auto">
          <a:xfrm>
            <a:off x="1219200" y="3505200"/>
            <a:ext cx="6172200" cy="0"/>
          </a:xfrm>
          <a:prstGeom prst="line">
            <a:avLst/>
          </a:prstGeom>
          <a:noFill/>
          <a:ln w="12700" cap="rnd">
            <a:solidFill>
              <a:srgbClr val="0000FF"/>
            </a:solidFill>
            <a:prstDash val="sysDot"/>
            <a:round/>
            <a:headEnd/>
            <a:tailEnd type="none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71365" name="Line 5"/>
          <p:cNvSpPr>
            <a:spLocks noChangeShapeType="1"/>
          </p:cNvSpPr>
          <p:nvPr/>
        </p:nvSpPr>
        <p:spPr bwMode="auto">
          <a:xfrm>
            <a:off x="1143000" y="4800600"/>
            <a:ext cx="6172200" cy="0"/>
          </a:xfrm>
          <a:prstGeom prst="line">
            <a:avLst/>
          </a:prstGeom>
          <a:noFill/>
          <a:ln w="12700" cap="rnd">
            <a:solidFill>
              <a:srgbClr val="0000FF"/>
            </a:solidFill>
            <a:prstDash val="sysDot"/>
            <a:round/>
            <a:headEnd/>
            <a:tailEnd type="none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71366" name="Line 6"/>
          <p:cNvSpPr>
            <a:spLocks noChangeShapeType="1"/>
          </p:cNvSpPr>
          <p:nvPr/>
        </p:nvSpPr>
        <p:spPr bwMode="auto">
          <a:xfrm>
            <a:off x="1524000" y="2667000"/>
            <a:ext cx="3886200" cy="21336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71374" name="Oval 14"/>
          <p:cNvSpPr>
            <a:spLocks noChangeArrowheads="1"/>
          </p:cNvSpPr>
          <p:nvPr/>
        </p:nvSpPr>
        <p:spPr bwMode="auto">
          <a:xfrm>
            <a:off x="5334000" y="4724400"/>
            <a:ext cx="152400" cy="152400"/>
          </a:xfrm>
          <a:prstGeom prst="ellipse">
            <a:avLst/>
          </a:prstGeom>
          <a:solidFill>
            <a:srgbClr val="00FF00"/>
          </a:solidFill>
          <a:ln w="12700">
            <a:solidFill>
              <a:schemeClr val="tx1"/>
            </a:solidFill>
            <a:round/>
            <a:headEnd/>
            <a:tailEnd type="none" w="lg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1376" name="Oval 16"/>
          <p:cNvSpPr>
            <a:spLocks noChangeArrowheads="1"/>
          </p:cNvSpPr>
          <p:nvPr/>
        </p:nvSpPr>
        <p:spPr bwMode="auto">
          <a:xfrm>
            <a:off x="2971800" y="3429000"/>
            <a:ext cx="1524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 type="none" w="lg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1377" name="Oval 17"/>
          <p:cNvSpPr>
            <a:spLocks noChangeArrowheads="1"/>
          </p:cNvSpPr>
          <p:nvPr/>
        </p:nvSpPr>
        <p:spPr bwMode="auto">
          <a:xfrm>
            <a:off x="4140200" y="4064000"/>
            <a:ext cx="1524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 type="none" w="lg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1378" name="Oval 18"/>
          <p:cNvSpPr>
            <a:spLocks noChangeArrowheads="1"/>
          </p:cNvSpPr>
          <p:nvPr/>
        </p:nvSpPr>
        <p:spPr bwMode="auto">
          <a:xfrm>
            <a:off x="4673600" y="4343400"/>
            <a:ext cx="1524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 type="none" w="lg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1380" name="Oval 20"/>
          <p:cNvSpPr>
            <a:spLocks noChangeArrowheads="1"/>
          </p:cNvSpPr>
          <p:nvPr/>
        </p:nvSpPr>
        <p:spPr bwMode="auto">
          <a:xfrm>
            <a:off x="5003800" y="4533900"/>
            <a:ext cx="152400" cy="152400"/>
          </a:xfrm>
          <a:prstGeom prst="ellipse">
            <a:avLst/>
          </a:prstGeom>
          <a:solidFill>
            <a:srgbClr val="00FF00"/>
          </a:solidFill>
          <a:ln w="12700">
            <a:solidFill>
              <a:schemeClr val="tx1"/>
            </a:solidFill>
            <a:round/>
            <a:headEnd/>
            <a:tailEnd type="none" w="lg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1381" name="Oval 21"/>
          <p:cNvSpPr>
            <a:spLocks noChangeArrowheads="1"/>
          </p:cNvSpPr>
          <p:nvPr/>
        </p:nvSpPr>
        <p:spPr bwMode="auto">
          <a:xfrm>
            <a:off x="4838700" y="4457700"/>
            <a:ext cx="152400" cy="152400"/>
          </a:xfrm>
          <a:prstGeom prst="ellipse">
            <a:avLst/>
          </a:prstGeom>
          <a:solidFill>
            <a:srgbClr val="00FF00"/>
          </a:solidFill>
          <a:ln w="12700">
            <a:solidFill>
              <a:schemeClr val="tx1"/>
            </a:solidFill>
            <a:round/>
            <a:headEnd/>
            <a:tailEnd type="none" w="lg" len="med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83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1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1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1377" grpId="0" animBg="1"/>
      <p:bldP spid="271378" grpId="0" animBg="1"/>
      <p:bldP spid="271380" grpId="0" animBg="1"/>
      <p:bldP spid="27138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Normálvektorok megjelenítése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59" y="1605023"/>
            <a:ext cx="6608733" cy="487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4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Ray casting + envmap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875" y="1676520"/>
            <a:ext cx="6323162" cy="518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9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5416</TotalTime>
  <Words>560</Words>
  <Application>Microsoft Office PowerPoint</Application>
  <PresentationFormat>On-screen Show (4:3)</PresentationFormat>
  <Paragraphs>136</Paragraphs>
  <Slides>26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Consolas</vt:lpstr>
      <vt:lpstr>Courier New</vt:lpstr>
      <vt:lpstr>Symbol</vt:lpstr>
      <vt:lpstr>Times New Roman</vt:lpstr>
      <vt:lpstr>Whipsmart</vt:lpstr>
      <vt:lpstr>1_Office Theme</vt:lpstr>
      <vt:lpstr>Isosurface ray casting</vt:lpstr>
      <vt:lpstr>Iteratív keresés</vt:lpstr>
      <vt:lpstr>Lineáris keresés (ray marching)</vt:lpstr>
      <vt:lpstr>Normálvektor meghatározása árnyaláshoz</vt:lpstr>
      <vt:lpstr>Normálvektorok megjelenítése</vt:lpstr>
      <vt:lpstr>Normálvektorok megjelenítése</vt:lpstr>
      <vt:lpstr>Bináris keresés</vt:lpstr>
      <vt:lpstr>Normálvektorok megjelenítése</vt:lpstr>
      <vt:lpstr>Ray casting + envmap</vt:lpstr>
      <vt:lpstr>Sphere tracing</vt:lpstr>
      <vt:lpstr>Diszkrét dinamikus rendszerek kaotikus viselkedése</vt:lpstr>
      <vt:lpstr>Diszkrét dinamikus rendszerek kaotikus viselkedése</vt:lpstr>
      <vt:lpstr>Diszkrét dinamikus rendszerek kaotikus viselkedése</vt:lpstr>
      <vt:lpstr>A nyulak szigete</vt:lpstr>
      <vt:lpstr>Alacsony C</vt:lpstr>
      <vt:lpstr>Közepes C</vt:lpstr>
      <vt:lpstr>Magas C</vt:lpstr>
      <vt:lpstr>Kaotikus rendszerek a síkon</vt:lpstr>
      <vt:lpstr>z  z2</vt:lpstr>
      <vt:lpstr>A konvergens rész kitöltése Julia halmaz: z  z2+c</vt:lpstr>
      <vt:lpstr>Julia halmaz</vt:lpstr>
      <vt:lpstr>Quaternion Julia távolságfüggvény</vt:lpstr>
      <vt:lpstr>Érdekesebb távolságfüggvény: quaternion Julia</vt:lpstr>
      <vt:lpstr>Érdekesebb távolságfüggvény: quaternion Julia</vt:lpstr>
      <vt:lpstr>Webgl sphere tracer</vt:lpstr>
      <vt:lpstr>PowerPoint Presentation</vt:lpstr>
    </vt:vector>
  </TitlesOfParts>
  <Company>Budapest University of Technology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WebGL</dc:title>
  <dc:creator>László Szécsi</dc:creator>
  <cp:lastModifiedBy>László Szécsi</cp:lastModifiedBy>
  <cp:revision>213</cp:revision>
  <dcterms:created xsi:type="dcterms:W3CDTF">2017-01-23T15:49:11Z</dcterms:created>
  <dcterms:modified xsi:type="dcterms:W3CDTF">2020-05-05T10:40:57Z</dcterms:modified>
</cp:coreProperties>
</file>